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41"/>
  </p:notesMasterIdLst>
  <p:sldIdLst>
    <p:sldId id="256" r:id="rId2"/>
    <p:sldId id="257" r:id="rId3"/>
    <p:sldId id="258" r:id="rId4"/>
    <p:sldId id="259" r:id="rId5"/>
    <p:sldId id="261" r:id="rId6"/>
    <p:sldId id="262" r:id="rId7"/>
    <p:sldId id="263" r:id="rId8"/>
    <p:sldId id="264" r:id="rId9"/>
    <p:sldId id="277" r:id="rId10"/>
    <p:sldId id="265" r:id="rId11"/>
    <p:sldId id="266" r:id="rId12"/>
    <p:sldId id="267" r:id="rId13"/>
    <p:sldId id="268" r:id="rId14"/>
    <p:sldId id="270" r:id="rId15"/>
    <p:sldId id="269" r:id="rId16"/>
    <p:sldId id="286" r:id="rId17"/>
    <p:sldId id="271" r:id="rId18"/>
    <p:sldId id="272" r:id="rId19"/>
    <p:sldId id="273" r:id="rId20"/>
    <p:sldId id="274" r:id="rId21"/>
    <p:sldId id="278" r:id="rId22"/>
    <p:sldId id="279" r:id="rId23"/>
    <p:sldId id="298" r:id="rId24"/>
    <p:sldId id="275" r:id="rId25"/>
    <p:sldId id="276" r:id="rId26"/>
    <p:sldId id="280" r:id="rId27"/>
    <p:sldId id="281" r:id="rId28"/>
    <p:sldId id="282" r:id="rId29"/>
    <p:sldId id="291" r:id="rId30"/>
    <p:sldId id="283" r:id="rId31"/>
    <p:sldId id="284" r:id="rId32"/>
    <p:sldId id="295" r:id="rId33"/>
    <p:sldId id="287" r:id="rId34"/>
    <p:sldId id="292" r:id="rId35"/>
    <p:sldId id="296" r:id="rId36"/>
    <p:sldId id="293" r:id="rId37"/>
    <p:sldId id="294" r:id="rId38"/>
    <p:sldId id="290" r:id="rId39"/>
    <p:sldId id="297"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666" y="-235"/>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C8C8A0-CA1D-4E00-9505-5B814588A418}" type="datetimeFigureOut">
              <a:rPr lang="en-US" smtClean="0"/>
              <a:t>8/2/2023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F9EC2-83B8-406C-AB6B-03767AC4C21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DE1750-15E1-425B-9641-B600C51BCC86}"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5F6D3-CEED-4C6B-9968-FB63FF73253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DE1750-15E1-425B-9641-B600C51BCC86}"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5F6D3-CEED-4C6B-9968-FB63FF73253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DE1750-15E1-425B-9641-B600C51BCC86}"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5F6D3-CEED-4C6B-9968-FB63FF73253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DE1750-15E1-425B-9641-B600C51BCC86}"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5F6D3-CEED-4C6B-9968-FB63FF73253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DE1750-15E1-425B-9641-B600C51BCC86}"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E5F6D3-CEED-4C6B-9968-FB63FF73253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DE1750-15E1-425B-9641-B600C51BCC86}"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E5F6D3-CEED-4C6B-9968-FB63FF73253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DE1750-15E1-425B-9641-B600C51BCC86}" type="datetimeFigureOut">
              <a:rPr lang="en-US" smtClean="0"/>
              <a:t>8/2/2023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E5F6D3-CEED-4C6B-9968-FB63FF73253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DE1750-15E1-425B-9641-B600C51BCC86}" type="datetimeFigureOut">
              <a:rPr lang="en-US" smtClean="0"/>
              <a:t>8/2/2023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E5F6D3-CEED-4C6B-9968-FB63FF73253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DE1750-15E1-425B-9641-B600C51BCC86}" type="datetimeFigureOut">
              <a:rPr lang="en-US" smtClean="0"/>
              <a:t>8/2/2023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E5F6D3-CEED-4C6B-9968-FB63FF73253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DE1750-15E1-425B-9641-B600C51BCC86}"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E5F6D3-CEED-4C6B-9968-FB63FF73253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DE1750-15E1-425B-9641-B600C51BCC86}"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E5F6D3-CEED-4C6B-9968-FB63FF73253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DE1750-15E1-425B-9641-B600C51BCC86}" type="datetimeFigureOut">
              <a:rPr lang="en-US" smtClean="0"/>
              <a:t>8/2/2023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E5F6D3-CEED-4C6B-9968-FB63FF73253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hdfclife.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semrush.com/"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licinida.in/"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neilpatel.com/ubersuggest/" TargetMode="External"/><Relationship Id="rId2" Type="http://schemas.openxmlformats.org/officeDocument/2006/relationships/hyperlink" Target="https://www.semrush.com/"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eoptimer.com/fr" TargetMode="Externa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2" Type="http://schemas.openxmlformats.org/officeDocument/2006/relationships/hyperlink" Target="https://instagram.com/lic_foryou_?utm_source=qr&amp;igshid=NGExMmI2YTkyZg%3D%3D"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file/d/1Wz4R5Gct3zftDCb7lzzwF6-Vmg82QoLd/view?usp=drive_link" TargetMode="External"/><Relationship Id="rId2" Type="http://schemas.openxmlformats.org/officeDocument/2006/relationships/hyperlink" Target="https://www.instagram.com/reel/CveXVWnpK0q/?igshid=MzRlODBiNWFlZA==" TargetMode="Externa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2" Type="http://schemas.openxmlformats.org/officeDocument/2006/relationships/hyperlink" Target="https://www.facebook.com/profile.php?id=100095146315648&amp;mibextid=LQQJ4d"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facebook.com/profile.php?id=100095146315648&amp;mibextid=LQQJ4d" TargetMode="External"/><Relationship Id="rId2" Type="http://schemas.openxmlformats.org/officeDocument/2006/relationships/hyperlink" Target="https://www.instagram.com/reel/CveXVWnpK0q/?igshid=MzRlODBiNWFlZA=="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icindia.i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onlinesbi.sbi/"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saharalife.com/"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5816" y="2357430"/>
            <a:ext cx="9429816" cy="1752600"/>
          </a:xfrm>
        </p:spPr>
        <p:txBody>
          <a:bodyPr>
            <a:normAutofit/>
          </a:bodyPr>
          <a:lstStyle/>
          <a:p>
            <a:r>
              <a:rPr lang="en-US" sz="4400" b="1" dirty="0" smtClean="0">
                <a:solidFill>
                  <a:schemeClr val="tx1"/>
                </a:solidFill>
                <a:latin typeface="Baskerville Old Face" pitchFamily="18" charset="0"/>
              </a:rPr>
              <a:t>Comprehensive Digital Marketing</a:t>
            </a:r>
            <a:br>
              <a:rPr lang="en-US" sz="4400" b="1" dirty="0" smtClean="0">
                <a:solidFill>
                  <a:schemeClr val="tx1"/>
                </a:solidFill>
                <a:latin typeface="Baskerville Old Face" pitchFamily="18" charset="0"/>
              </a:rPr>
            </a:br>
            <a:r>
              <a:rPr lang="en-US" sz="4400" b="1" dirty="0" smtClean="0">
                <a:solidFill>
                  <a:schemeClr val="tx1"/>
                </a:solidFill>
                <a:latin typeface="Baskerville Old Face" pitchFamily="18" charset="0"/>
              </a:rPr>
              <a:t>Project Work</a:t>
            </a:r>
          </a:p>
          <a:p>
            <a:endParaRPr lang="en-IN"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357166"/>
            <a:ext cx="8286808" cy="6217087"/>
          </a:xfrm>
          <a:prstGeom prst="rect">
            <a:avLst/>
          </a:prstGeom>
          <a:noFill/>
        </p:spPr>
        <p:txBody>
          <a:bodyPr wrap="square" rtlCol="0">
            <a:spAutoFit/>
          </a:bodyPr>
          <a:lstStyle/>
          <a:p>
            <a:r>
              <a:rPr lang="en-US" sz="2000" b="1" dirty="0">
                <a:latin typeface="Baskerville Old Face" pitchFamily="18" charset="0"/>
              </a:rPr>
              <a:t>COMPETITOR 3:</a:t>
            </a:r>
            <a:r>
              <a:rPr lang="en-US" sz="2000" dirty="0">
                <a:latin typeface="Baskerville Old Face" pitchFamily="18" charset="0"/>
              </a:rPr>
              <a:t> </a:t>
            </a:r>
            <a:r>
              <a:rPr lang="en-US" sz="2000" dirty="0" smtClean="0">
                <a:latin typeface="Baskerville Old Face" pitchFamily="18" charset="0"/>
              </a:rPr>
              <a:t> HDFC </a:t>
            </a:r>
            <a:r>
              <a:rPr lang="en-US" sz="2000" dirty="0">
                <a:latin typeface="Baskerville Old Face" pitchFamily="18" charset="0"/>
              </a:rPr>
              <a:t>Standard </a:t>
            </a:r>
            <a:r>
              <a:rPr lang="en-US" sz="2000" dirty="0" smtClean="0">
                <a:latin typeface="Baskerville Old Face" pitchFamily="18" charset="0"/>
              </a:rPr>
              <a:t>Life      </a:t>
            </a:r>
          </a:p>
          <a:p>
            <a:r>
              <a:rPr lang="en-IN" sz="2000" b="1" dirty="0" smtClean="0">
                <a:latin typeface="Baskerville Old Face" pitchFamily="18" charset="0"/>
              </a:rPr>
              <a:t>Website: </a:t>
            </a:r>
            <a:r>
              <a:rPr lang="en-IN" sz="2000" b="1" dirty="0" smtClean="0">
                <a:latin typeface="Baskerville Old Face" pitchFamily="18" charset="0"/>
                <a:hlinkClick r:id="rId2"/>
              </a:rPr>
              <a:t>click here</a:t>
            </a:r>
            <a:r>
              <a:rPr lang="en-IN" sz="2000" b="1" dirty="0" smtClean="0">
                <a:latin typeface="Baskerville Old Face" pitchFamily="18" charset="0"/>
              </a:rPr>
              <a:t> </a:t>
            </a:r>
          </a:p>
          <a:p>
            <a:endParaRPr lang="en-IN" sz="2000" b="1" dirty="0">
              <a:latin typeface="Baskerville Old Face" pitchFamily="18" charset="0"/>
            </a:endParaRPr>
          </a:p>
          <a:p>
            <a:endParaRPr lang="en-IN" sz="2000" b="1" dirty="0">
              <a:latin typeface="Baskerville Old Face" pitchFamily="18" charset="0"/>
            </a:endParaRPr>
          </a:p>
          <a:p>
            <a:endParaRPr lang="en-IN" sz="2000" dirty="0" smtClean="0">
              <a:latin typeface="Baskerville Old Face" pitchFamily="18" charset="0"/>
            </a:endParaRPr>
          </a:p>
          <a:p>
            <a:endParaRPr lang="en-IN" sz="2000" dirty="0">
              <a:latin typeface="Baskerville Old Face" pitchFamily="18" charset="0"/>
            </a:endParaRPr>
          </a:p>
          <a:p>
            <a:endParaRPr lang="en-IN" sz="2000" dirty="0" smtClean="0">
              <a:latin typeface="Baskerville Old Face" pitchFamily="18" charset="0"/>
            </a:endParaRPr>
          </a:p>
          <a:p>
            <a:endParaRPr lang="en-IN" sz="2000" dirty="0">
              <a:latin typeface="Baskerville Old Face" pitchFamily="18" charset="0"/>
            </a:endParaRPr>
          </a:p>
          <a:p>
            <a:endParaRPr lang="en-US" sz="2000" dirty="0">
              <a:latin typeface="Baskerville Old Face" pitchFamily="18" charset="0"/>
            </a:endParaRPr>
          </a:p>
          <a:p>
            <a:r>
              <a:rPr lang="en-US" sz="2000" dirty="0">
                <a:latin typeface="Baskerville Old Face" pitchFamily="18" charset="0"/>
              </a:rPr>
              <a:t>USP: It Has Low Premiums: HDFC Life Term Insurance has some of the lowest premiums in the market. This makes it an affordable option for people who want to buy life insurance. 3. It Has Flexible Terms: HDFC Life Term Insurance offers flexible terms that allow policyholders to choose the tenure of their policy.</a:t>
            </a:r>
          </a:p>
          <a:p>
            <a:r>
              <a:rPr lang="en-US" sz="2000" dirty="0">
                <a:latin typeface="Baskerville Old Face" pitchFamily="18" charset="0"/>
              </a:rPr>
              <a:t>ONLINE COMMUNICATION: </a:t>
            </a:r>
            <a:r>
              <a:rPr lang="en-US" sz="2000" dirty="0" smtClean="0">
                <a:latin typeface="Baskerville Old Face" pitchFamily="18" charset="0"/>
              </a:rPr>
              <a:t>HDFC reach </a:t>
            </a:r>
            <a:r>
              <a:rPr lang="en-US" sz="2000" dirty="0">
                <a:latin typeface="Baskerville Old Face" pitchFamily="18" charset="0"/>
              </a:rPr>
              <a:t>their customers through website, where they give their contact so that the customers can reach them . The company reaches them through calls and messages from social media like </a:t>
            </a:r>
            <a:r>
              <a:rPr lang="en-US" sz="2000" dirty="0" err="1">
                <a:latin typeface="Baskerville Old Face" pitchFamily="18" charset="0"/>
              </a:rPr>
              <a:t>WhatsApp</a:t>
            </a:r>
            <a:r>
              <a:rPr lang="en-US" sz="2000" dirty="0">
                <a:latin typeface="Baskerville Old Face" pitchFamily="18" charset="0"/>
              </a:rPr>
              <a:t> once they get details from the website or from the other sources. They let know the policies, discounts and different schemes</a:t>
            </a:r>
          </a:p>
          <a:p>
            <a:endParaRPr lang="en-US" dirty="0"/>
          </a:p>
        </p:txBody>
      </p:sp>
      <p:pic>
        <p:nvPicPr>
          <p:cNvPr id="3" name="Picture 2" descr="HDFC-Life-Logo.png"/>
          <p:cNvPicPr>
            <a:picLocks noChangeAspect="1"/>
          </p:cNvPicPr>
          <p:nvPr/>
        </p:nvPicPr>
        <p:blipFill>
          <a:blip r:embed="rId3" cstate="print"/>
          <a:stretch>
            <a:fillRect/>
          </a:stretch>
        </p:blipFill>
        <p:spPr>
          <a:xfrm>
            <a:off x="4714876" y="714356"/>
            <a:ext cx="3429024" cy="215757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642918"/>
            <a:ext cx="8786874" cy="6494085"/>
          </a:xfrm>
          <a:prstGeom prst="rect">
            <a:avLst/>
          </a:prstGeom>
          <a:noFill/>
        </p:spPr>
        <p:txBody>
          <a:bodyPr wrap="square" rtlCol="0">
            <a:spAutoFit/>
          </a:bodyPr>
          <a:lstStyle/>
          <a:p>
            <a:pPr lvl="0" algn="ctr" fontAlgn="base">
              <a:spcBef>
                <a:spcPct val="0"/>
              </a:spcBef>
              <a:spcAft>
                <a:spcPct val="0"/>
              </a:spcAft>
              <a:tabLst>
                <a:tab pos="1035050" algn="l"/>
                <a:tab pos="1036638" algn="l"/>
              </a:tabLst>
            </a:pPr>
            <a:r>
              <a:rPr kumimoji="0" lang="en-US" sz="2400" b="1" i="0" u="none" strike="noStrike" cap="none" normalizeH="0" baseline="0" dirty="0" smtClean="0">
                <a:ln>
                  <a:noFill/>
                </a:ln>
                <a:solidFill>
                  <a:schemeClr val="tx1"/>
                </a:solidFill>
                <a:effectLst/>
                <a:latin typeface="Arial" pitchFamily="34" charset="0"/>
                <a:ea typeface="Arial MT"/>
                <a:cs typeface="Arial" pitchFamily="34" charset="0"/>
              </a:rPr>
              <a:t>Part 1: Brand study, Competitor Analysis &amp; Buyer’s/Audience’s Persona</a:t>
            </a:r>
          </a:p>
          <a:p>
            <a:endParaRPr lang="en-US" sz="2000" b="1" dirty="0" smtClean="0">
              <a:latin typeface="Baskerville Old Face" pitchFamily="18" charset="0"/>
            </a:endParaRPr>
          </a:p>
          <a:p>
            <a:r>
              <a:rPr lang="en-US" sz="2000" b="1" dirty="0" smtClean="0">
                <a:latin typeface="Baskerville Old Face" pitchFamily="18" charset="0"/>
              </a:rPr>
              <a:t>Buyer's/Audience's </a:t>
            </a:r>
            <a:r>
              <a:rPr lang="en-US" sz="2000" b="1" dirty="0">
                <a:latin typeface="Baskerville Old Face" pitchFamily="18" charset="0"/>
              </a:rPr>
              <a:t>Persona: </a:t>
            </a:r>
            <a:r>
              <a:rPr lang="en-US" sz="2000" dirty="0">
                <a:latin typeface="Baskerville Old Face" pitchFamily="18" charset="0"/>
              </a:rPr>
              <a:t>Clearly define the target audience for the chosen brand. Consider demographics, psychographics, behaviors, and interests</a:t>
            </a:r>
            <a:endParaRPr lang="en-IN" sz="2000" dirty="0" smtClean="0">
              <a:latin typeface="Baskerville Old Face" pitchFamily="18" charset="0"/>
            </a:endParaRPr>
          </a:p>
          <a:p>
            <a:endParaRPr lang="en-US" sz="2000" dirty="0"/>
          </a:p>
          <a:p>
            <a:r>
              <a:rPr lang="en-US" b="1" dirty="0">
                <a:latin typeface="Baskerville Old Face" pitchFamily="18" charset="0"/>
              </a:rPr>
              <a:t>CHILDERN</a:t>
            </a:r>
            <a:r>
              <a:rPr lang="en-US" dirty="0">
                <a:latin typeface="Baskerville Old Face" pitchFamily="18" charset="0"/>
              </a:rPr>
              <a:t> : LIC</a:t>
            </a:r>
            <a:r>
              <a:rPr lang="en-US" b="1" i="1" dirty="0">
                <a:latin typeface="Baskerville Old Face" pitchFamily="18" charset="0"/>
              </a:rPr>
              <a:t> </a:t>
            </a:r>
            <a:r>
              <a:rPr lang="en-US" b="1" i="1" dirty="0" err="1">
                <a:latin typeface="Baskerville Old Face" pitchFamily="18" charset="0"/>
              </a:rPr>
              <a:t>JeevanTarun</a:t>
            </a:r>
            <a:r>
              <a:rPr lang="en-US" b="1" i="1" dirty="0">
                <a:latin typeface="Baskerville Old Face" pitchFamily="18" charset="0"/>
              </a:rPr>
              <a:t> </a:t>
            </a:r>
            <a:r>
              <a:rPr lang="en-US" b="1" i="1" dirty="0" smtClean="0">
                <a:latin typeface="Baskerville Old Face" pitchFamily="18" charset="0"/>
              </a:rPr>
              <a:t>Plan </a:t>
            </a:r>
            <a:r>
              <a:rPr lang="en-US" dirty="0">
                <a:latin typeface="Baskerville Old Face" pitchFamily="18" charset="0"/>
              </a:rPr>
              <a:t> is a participating non-linked limited premium payment plan. This LIC money-back plan offers an attractive combination of protection and saving features for children. This LIC plan for kids is designed in such a way that it meets their educational and other financial needs while they are growing up.</a:t>
            </a:r>
          </a:p>
          <a:p>
            <a:r>
              <a:rPr lang="en-US" dirty="0">
                <a:latin typeface="Baskerville Old Face" pitchFamily="18" charset="0"/>
              </a:rPr>
              <a:t> </a:t>
            </a:r>
          </a:p>
          <a:p>
            <a:r>
              <a:rPr lang="en-US" b="1" dirty="0" smtClean="0">
                <a:latin typeface="Baskerville Old Face" pitchFamily="18" charset="0"/>
              </a:rPr>
              <a:t>YOUTH  </a:t>
            </a:r>
            <a:r>
              <a:rPr lang="en-US" b="1" dirty="0">
                <a:latin typeface="Baskerville Old Face" pitchFamily="18" charset="0"/>
              </a:rPr>
              <a:t>AND ELDERS</a:t>
            </a:r>
            <a:r>
              <a:rPr lang="en-US" dirty="0">
                <a:latin typeface="Baskerville Old Face" pitchFamily="18" charset="0"/>
              </a:rPr>
              <a:t>: LIC</a:t>
            </a:r>
            <a:r>
              <a:rPr lang="en-US" b="1" i="1" dirty="0">
                <a:latin typeface="Baskerville Old Face" pitchFamily="18" charset="0"/>
              </a:rPr>
              <a:t> </a:t>
            </a:r>
            <a:r>
              <a:rPr lang="en-US" b="1" i="1" dirty="0" err="1">
                <a:latin typeface="Baskerville Old Face" pitchFamily="18" charset="0"/>
              </a:rPr>
              <a:t>Jeevan</a:t>
            </a:r>
            <a:r>
              <a:rPr lang="en-US" b="1" i="1" dirty="0">
                <a:latin typeface="Baskerville Old Face" pitchFamily="18" charset="0"/>
              </a:rPr>
              <a:t> Azad policy </a:t>
            </a:r>
            <a:r>
              <a:rPr lang="en-US" dirty="0">
                <a:latin typeface="Baskerville Old Face" pitchFamily="18" charset="0"/>
              </a:rPr>
              <a:t>is 90 days and the maximum is 50 years. The maturity age is a minimum of 18 years and a maximum of 70 years. The Premium Payment Term (PPT) under this Limited Premium Endowment plan is equal to the Policy Term minus 8 years. This means that if a policy is purchased for 20 years, the premium will only be paid for 12 of those years. Similarly to that, a person will pay premiums for a policy term of 18 years for 10 years. It offers a guaranteed base sum-assured amount for the living life insured on the day of maturity.</a:t>
            </a:r>
          </a:p>
          <a:p>
            <a:r>
              <a:rPr lang="en-US" dirty="0">
                <a:latin typeface="Baskerville Old Face" pitchFamily="18" charset="0"/>
              </a:rPr>
              <a:t> </a:t>
            </a:r>
          </a:p>
          <a:p>
            <a:pPr lvl="0" fontAlgn="base">
              <a:spcBef>
                <a:spcPct val="0"/>
              </a:spcBef>
              <a:spcAft>
                <a:spcPct val="0"/>
              </a:spcAft>
              <a:tabLst>
                <a:tab pos="1035050" algn="l"/>
                <a:tab pos="1036638" algn="l"/>
              </a:tabLst>
            </a:pPr>
            <a:endParaRPr kumimoji="0" lang="en-US" b="1" i="0" u="none" strike="noStrike" cap="none" normalizeH="0" baseline="0" dirty="0" smtClean="0">
              <a:ln>
                <a:noFill/>
              </a:ln>
              <a:solidFill>
                <a:schemeClr val="tx1"/>
              </a:solidFill>
              <a:effectLst/>
              <a:latin typeface="Baskerville Old Face" pitchFamily="18" charset="0"/>
              <a:ea typeface="Arial MT"/>
              <a:cs typeface="Arial MT"/>
            </a:endParaRPr>
          </a:p>
          <a:p>
            <a:pPr lvl="0" fontAlgn="base">
              <a:spcBef>
                <a:spcPct val="0"/>
              </a:spcBef>
              <a:spcAft>
                <a:spcPct val="0"/>
              </a:spcAft>
              <a:tabLst>
                <a:tab pos="1035050" algn="l"/>
                <a:tab pos="1036638" algn="l"/>
              </a:tabLst>
            </a:pPr>
            <a:endParaRPr lang="en-IN" b="1" dirty="0" smtClean="0">
              <a:latin typeface="Baskerville Old Face" pitchFamily="18" charset="0"/>
              <a:ea typeface="Arial MT"/>
              <a:cs typeface="Arial MT"/>
            </a:endParaRPr>
          </a:p>
          <a:p>
            <a:pPr lvl="0" fontAlgn="base">
              <a:spcBef>
                <a:spcPct val="0"/>
              </a:spcBef>
              <a:spcAft>
                <a:spcPct val="0"/>
              </a:spcAft>
              <a:tabLst>
                <a:tab pos="1035050" algn="l"/>
                <a:tab pos="1036638" algn="l"/>
              </a:tabLst>
            </a:pPr>
            <a:endParaRPr lang="en-IN" b="1" dirty="0">
              <a:latin typeface="Baskerville Old Face" pitchFamily="18" charset="0"/>
              <a:ea typeface="Arial MT"/>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428604"/>
            <a:ext cx="8501122" cy="1938992"/>
          </a:xfrm>
          <a:prstGeom prst="rect">
            <a:avLst/>
          </a:prstGeom>
          <a:noFill/>
        </p:spPr>
        <p:txBody>
          <a:bodyPr wrap="square" rtlCol="0">
            <a:spAutoFit/>
          </a:bodyPr>
          <a:lstStyle/>
          <a:p>
            <a:r>
              <a:rPr lang="en-US" sz="2000" b="1" dirty="0" smtClean="0">
                <a:latin typeface="Baskerville Old Face" pitchFamily="18" charset="0"/>
              </a:rPr>
              <a:t>FAMILY: </a:t>
            </a:r>
            <a:r>
              <a:rPr lang="en-US" sz="2000" dirty="0" smtClean="0">
                <a:latin typeface="Baskerville Old Face" pitchFamily="18" charset="0"/>
              </a:rPr>
              <a:t>LIC</a:t>
            </a:r>
            <a:r>
              <a:rPr lang="en-US" sz="2000" b="1" dirty="0" smtClean="0">
                <a:latin typeface="Baskerville Old Face" pitchFamily="18" charset="0"/>
              </a:rPr>
              <a:t> </a:t>
            </a:r>
            <a:r>
              <a:rPr lang="en-US" sz="2000" dirty="0" smtClean="0">
                <a:latin typeface="Baskerville Old Face" pitchFamily="18" charset="0"/>
              </a:rPr>
              <a:t>policies that focus on the financially poor citizens is the </a:t>
            </a:r>
            <a:r>
              <a:rPr lang="en-US" sz="2000" b="1" i="1" dirty="0" err="1" smtClean="0">
                <a:latin typeface="Baskerville Old Face" pitchFamily="18" charset="0"/>
              </a:rPr>
              <a:t>Aam</a:t>
            </a:r>
            <a:r>
              <a:rPr lang="en-US" sz="2000" b="1" i="1" dirty="0" smtClean="0">
                <a:latin typeface="Baskerville Old Face" pitchFamily="18" charset="0"/>
              </a:rPr>
              <a:t> </a:t>
            </a:r>
            <a:r>
              <a:rPr lang="en-US" sz="2000" b="1" i="1" dirty="0" err="1" smtClean="0">
                <a:latin typeface="Baskerville Old Face" pitchFamily="18" charset="0"/>
              </a:rPr>
              <a:t>Aadmi</a:t>
            </a:r>
            <a:r>
              <a:rPr lang="en-US" sz="2000" b="1" i="1" dirty="0" smtClean="0">
                <a:latin typeface="Baskerville Old Face" pitchFamily="18" charset="0"/>
              </a:rPr>
              <a:t> </a:t>
            </a:r>
            <a:r>
              <a:rPr lang="en-US" sz="2000" b="1" i="1" dirty="0" err="1" smtClean="0">
                <a:latin typeface="Baskerville Old Face" pitchFamily="18" charset="0"/>
              </a:rPr>
              <a:t>Bima</a:t>
            </a:r>
            <a:r>
              <a:rPr lang="en-US" sz="2000" b="1" i="1" dirty="0" smtClean="0">
                <a:latin typeface="Baskerville Old Face" pitchFamily="18" charset="0"/>
              </a:rPr>
              <a:t> </a:t>
            </a:r>
            <a:r>
              <a:rPr lang="en-US" sz="2000" b="1" i="1" dirty="0" err="1" smtClean="0">
                <a:latin typeface="Baskerville Old Face" pitchFamily="18" charset="0"/>
              </a:rPr>
              <a:t>Yojana</a:t>
            </a:r>
            <a:r>
              <a:rPr lang="en-US" sz="2000" dirty="0" smtClean="0">
                <a:latin typeface="Baskerville Old Face" pitchFamily="18" charset="0"/>
              </a:rPr>
              <a:t>. It is a social security scheme launched by LIC on October 2, 2007, that aims to provide financial coverage to low-income families in India</a:t>
            </a:r>
          </a:p>
          <a:p>
            <a:endParaRPr lang="en-IN" sz="2000" dirty="0">
              <a:latin typeface="Baskerville Old Face" pitchFamily="18" charset="0"/>
            </a:endParaRPr>
          </a:p>
          <a:p>
            <a:endParaRPr lang="en-US" sz="2000" dirty="0" smtClean="0">
              <a:latin typeface="Baskerville Old Face" pitchFamily="18" charset="0"/>
            </a:endParaRPr>
          </a:p>
          <a:p>
            <a:endParaRPr lang="en-US" sz="2000" dirty="0"/>
          </a:p>
        </p:txBody>
      </p:sp>
      <p:sp>
        <p:nvSpPr>
          <p:cNvPr id="4" name="TextBox 3"/>
          <p:cNvSpPr txBox="1"/>
          <p:nvPr/>
        </p:nvSpPr>
        <p:spPr>
          <a:xfrm>
            <a:off x="857224" y="2714620"/>
            <a:ext cx="6572296" cy="369332"/>
          </a:xfrm>
          <a:prstGeom prst="rect">
            <a:avLst/>
          </a:prstGeom>
          <a:noFill/>
        </p:spPr>
        <p:txBody>
          <a:bodyPr wrap="square" rtlCol="0">
            <a:spAutoFit/>
          </a:bodyPr>
          <a:lstStyle/>
          <a:p>
            <a:endParaRPr lang="en-US" dirty="0"/>
          </a:p>
        </p:txBody>
      </p:sp>
      <p:pic>
        <p:nvPicPr>
          <p:cNvPr id="9" name="Picture 8" descr="image 2.jpg"/>
          <p:cNvPicPr>
            <a:picLocks noChangeAspect="1"/>
          </p:cNvPicPr>
          <p:nvPr/>
        </p:nvPicPr>
        <p:blipFill>
          <a:blip r:embed="rId2"/>
          <a:stretch>
            <a:fillRect/>
          </a:stretch>
        </p:blipFill>
        <p:spPr>
          <a:xfrm>
            <a:off x="2357422" y="2071678"/>
            <a:ext cx="4143404" cy="407296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ChangeArrowheads="1"/>
          </p:cNvSpPr>
          <p:nvPr/>
        </p:nvSpPr>
        <p:spPr bwMode="auto">
          <a:xfrm>
            <a:off x="-1643106" y="571480"/>
            <a:ext cx="12573088" cy="4795846"/>
          </a:xfrm>
          <a:prstGeom prst="rect">
            <a:avLst/>
          </a:prstGeom>
          <a:noFill/>
          <a:ln w="9525">
            <a:noFill/>
            <a:miter lim="800000"/>
            <a:headEnd/>
            <a:tailEnd/>
          </a:ln>
          <a:effectLst/>
        </p:spPr>
        <p:txBody>
          <a:bodyPr vert="horz" wrap="square" lIns="1779027" tIns="55545" rIns="1993272"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1069975" algn="l"/>
              </a:tabLst>
            </a:pPr>
            <a:r>
              <a:rPr kumimoji="0" lang="en-US" sz="2400" b="1" i="0" u="none" strike="noStrike" cap="none" normalizeH="0" baseline="0" dirty="0" smtClean="0">
                <a:ln>
                  <a:noFill/>
                </a:ln>
                <a:effectLst/>
                <a:latin typeface="Arial" pitchFamily="34" charset="0"/>
                <a:ea typeface="Arial" pitchFamily="34" charset="0"/>
                <a:cs typeface="Arial" pitchFamily="34" charset="0"/>
              </a:rPr>
              <a:t>Part 2: SEO &amp; Keyword Research</a:t>
            </a:r>
          </a:p>
          <a:p>
            <a:pPr marL="0" marR="0" lvl="0" indent="0" algn="ctr" defTabSz="914400" rtl="0" eaLnBrk="1" fontAlgn="base" latinLnBrk="0" hangingPunct="1">
              <a:lnSpc>
                <a:spcPct val="100000"/>
              </a:lnSpc>
              <a:spcBef>
                <a:spcPct val="0"/>
              </a:spcBef>
              <a:spcAft>
                <a:spcPct val="0"/>
              </a:spcAft>
              <a:buClrTx/>
              <a:buSzTx/>
              <a:buFontTx/>
              <a:buNone/>
              <a:tabLst>
                <a:tab pos="1069975" algn="l"/>
              </a:tabLst>
            </a:pPr>
            <a:endParaRPr kumimoji="0" lang="en-US" sz="2400" b="1" i="0" u="none" strike="noStrike" cap="none" normalizeH="0" baseline="0" dirty="0" smtClean="0">
              <a:ln>
                <a:noFill/>
              </a:ln>
              <a:effectLst/>
              <a:latin typeface="Baskerville Old Face" pitchFamily="18" charset="0"/>
              <a:ea typeface="Arial" pitchFamily="34" charset="0"/>
              <a:cs typeface="Arial" pitchFamily="34" charset="0"/>
            </a:endParaRPr>
          </a:p>
          <a:p>
            <a:pPr fontAlgn="base">
              <a:spcBef>
                <a:spcPct val="0"/>
              </a:spcBef>
              <a:spcAft>
                <a:spcPct val="0"/>
              </a:spcAft>
              <a:tabLst>
                <a:tab pos="1069975" algn="l"/>
              </a:tabLst>
            </a:pPr>
            <a:r>
              <a:rPr kumimoji="0" lang="en-US" sz="2000" b="1" i="0" u="none" strike="noStrike" cap="none" normalizeH="0" baseline="0" dirty="0" smtClean="0">
                <a:ln>
                  <a:noFill/>
                </a:ln>
                <a:solidFill>
                  <a:schemeClr val="tx1"/>
                </a:solidFill>
                <a:effectLst/>
                <a:latin typeface="Baskerville Old Face" pitchFamily="18" charset="0"/>
                <a:ea typeface="Arial MT"/>
                <a:cs typeface="Arial MT"/>
              </a:rPr>
              <a:t>       SEO Audit: </a:t>
            </a:r>
            <a:r>
              <a:rPr kumimoji="0" lang="en-US" sz="2000" b="0" i="0" u="none" strike="noStrike" cap="none" normalizeH="0" baseline="0" dirty="0" smtClean="0">
                <a:ln>
                  <a:noFill/>
                </a:ln>
                <a:solidFill>
                  <a:schemeClr val="tx1"/>
                </a:solidFill>
                <a:effectLst/>
                <a:latin typeface="Baskerville Old Face" pitchFamily="18" charset="0"/>
                <a:ea typeface="Arial MT"/>
                <a:cs typeface="Arial MT"/>
              </a:rPr>
              <a:t>Do an SEO audit of the brands website.</a:t>
            </a:r>
          </a:p>
          <a:p>
            <a:pPr fontAlgn="base">
              <a:spcBef>
                <a:spcPct val="0"/>
              </a:spcBef>
              <a:spcAft>
                <a:spcPct val="0"/>
              </a:spcAft>
              <a:tabLst>
                <a:tab pos="1069975" algn="l"/>
              </a:tabLst>
            </a:pPr>
            <a:endParaRPr kumimoji="0" lang="en-US" sz="2000" b="0" i="0" u="none" strike="noStrike" cap="none" normalizeH="0" baseline="0" dirty="0" smtClean="0">
              <a:ln>
                <a:noFill/>
              </a:ln>
              <a:solidFill>
                <a:schemeClr val="tx1"/>
              </a:solidFill>
              <a:effectLst/>
              <a:latin typeface="Baskerville Old Face" pitchFamily="18" charset="0"/>
              <a:cs typeface="Arial" pitchFamily="34" charset="0"/>
            </a:endParaRPr>
          </a:p>
          <a:p>
            <a:pPr marL="457200" marR="0" lvl="1" indent="0" defTabSz="914400" rtl="0" eaLnBrk="0" fontAlgn="base" latinLnBrk="0" hangingPunct="0">
              <a:lnSpc>
                <a:spcPct val="100000"/>
              </a:lnSpc>
              <a:spcBef>
                <a:spcPct val="0"/>
              </a:spcBef>
              <a:spcAft>
                <a:spcPct val="0"/>
              </a:spcAft>
              <a:buClrTx/>
              <a:buSzPct val="100000"/>
              <a:tabLst>
                <a:tab pos="1069975" algn="l"/>
              </a:tabLst>
            </a:pPr>
            <a:r>
              <a:rPr kumimoji="0" lang="en-US" sz="2000" b="1" i="0" u="none" strike="noStrike" cap="none" normalizeH="0" baseline="0" dirty="0" smtClean="0">
                <a:ln>
                  <a:noFill/>
                </a:ln>
                <a:solidFill>
                  <a:schemeClr val="tx1"/>
                </a:solidFill>
                <a:effectLst/>
                <a:latin typeface="Baskerville Old Face" pitchFamily="18" charset="0"/>
                <a:ea typeface="Arial MT"/>
                <a:cs typeface="Arial MT"/>
              </a:rPr>
              <a:t>Keyword Research: </a:t>
            </a:r>
            <a:r>
              <a:rPr kumimoji="0" lang="en-US" sz="2000" b="0" i="0" u="none" strike="noStrike" cap="none" normalizeH="0" baseline="0" dirty="0" smtClean="0">
                <a:ln>
                  <a:noFill/>
                </a:ln>
                <a:solidFill>
                  <a:schemeClr val="tx1"/>
                </a:solidFill>
                <a:effectLst/>
                <a:latin typeface="Baskerville Old Face" pitchFamily="18" charset="0"/>
                <a:ea typeface="Arial MT"/>
                <a:cs typeface="Arial MT"/>
              </a:rPr>
              <a:t>Define Research Objectives, Brainstorm Seed Keywords, Utilize Keyword Research Tools (</a:t>
            </a:r>
            <a:r>
              <a:rPr kumimoji="0" lang="en-US" sz="2000" b="0" i="0" u="none" strike="noStrike" cap="none" normalizeH="0" baseline="0" dirty="0" err="1" smtClean="0">
                <a:ln>
                  <a:noFill/>
                </a:ln>
                <a:solidFill>
                  <a:schemeClr val="tx1"/>
                </a:solidFill>
                <a:effectLst/>
                <a:latin typeface="Baskerville Old Face" pitchFamily="18" charset="0"/>
                <a:ea typeface="Arial MT"/>
                <a:cs typeface="Arial MT"/>
              </a:rPr>
              <a:t>SEMrush</a:t>
            </a:r>
            <a:r>
              <a:rPr kumimoji="0" lang="en-US" sz="2000" b="0" i="0" u="none" strike="noStrike" cap="none" normalizeH="0" baseline="0" dirty="0" smtClean="0">
                <a:ln>
                  <a:noFill/>
                </a:ln>
                <a:solidFill>
                  <a:schemeClr val="tx1"/>
                </a:solidFill>
                <a:effectLst/>
                <a:latin typeface="Baskerville Old Face" pitchFamily="18" charset="0"/>
                <a:ea typeface="Arial MT"/>
                <a:cs typeface="Arial MT"/>
              </a:rPr>
              <a:t> or </a:t>
            </a:r>
            <a:r>
              <a:rPr kumimoji="0" lang="en-US" sz="2000" b="0" i="0" u="none" strike="noStrike" cap="none" normalizeH="0" baseline="0" dirty="0" err="1" smtClean="0">
                <a:ln>
                  <a:noFill/>
                </a:ln>
                <a:solidFill>
                  <a:schemeClr val="tx1"/>
                </a:solidFill>
                <a:effectLst/>
                <a:latin typeface="Baskerville Old Face" pitchFamily="18" charset="0"/>
                <a:ea typeface="Arial MT"/>
                <a:cs typeface="Arial MT"/>
              </a:rPr>
              <a:t>Moz</a:t>
            </a:r>
            <a:r>
              <a:rPr kumimoji="0" lang="en-US" sz="2000" b="0" i="0" u="none" strike="noStrike" cap="none" normalizeH="0" baseline="0" dirty="0" smtClean="0">
                <a:ln>
                  <a:noFill/>
                </a:ln>
                <a:solidFill>
                  <a:schemeClr val="tx1"/>
                </a:solidFill>
                <a:effectLst/>
                <a:latin typeface="Baskerville Old Face" pitchFamily="18" charset="0"/>
                <a:ea typeface="Arial MT"/>
                <a:cs typeface="Arial MT"/>
              </a:rPr>
              <a:t> Keyword Explorer),Analyze Competitor Keywords, Long-tail Keyword Exploration (specific, longer phrases) that align with the research objectives and have lower competition but higher conversion potential.</a:t>
            </a:r>
          </a:p>
          <a:p>
            <a:pPr marL="457200" marR="0" lvl="1" indent="0" defTabSz="914400" rtl="0" eaLnBrk="0" fontAlgn="base" latinLnBrk="0" hangingPunct="0">
              <a:lnSpc>
                <a:spcPct val="100000"/>
              </a:lnSpc>
              <a:spcBef>
                <a:spcPct val="0"/>
              </a:spcBef>
              <a:spcAft>
                <a:spcPct val="0"/>
              </a:spcAft>
              <a:buClrTx/>
              <a:buSzPct val="100000"/>
              <a:tabLst>
                <a:tab pos="1069975" algn="l"/>
              </a:tabLst>
            </a:pPr>
            <a:endParaRPr kumimoji="0" lang="en-US" sz="2000" b="0" i="0" u="none" strike="noStrike" cap="none" normalizeH="0" baseline="0" dirty="0" smtClean="0">
              <a:ln>
                <a:noFill/>
              </a:ln>
              <a:solidFill>
                <a:schemeClr val="tx1"/>
              </a:solidFill>
              <a:effectLst/>
              <a:latin typeface="Baskerville Old Face" pitchFamily="18" charset="0"/>
              <a:cs typeface="Arial" pitchFamily="34" charset="0"/>
            </a:endParaRPr>
          </a:p>
          <a:p>
            <a:pPr marL="457200" marR="0" lvl="1" indent="0" defTabSz="914400" rtl="0" eaLnBrk="0" fontAlgn="base" latinLnBrk="0" hangingPunct="0">
              <a:lnSpc>
                <a:spcPct val="100000"/>
              </a:lnSpc>
              <a:spcBef>
                <a:spcPct val="0"/>
              </a:spcBef>
              <a:spcAft>
                <a:spcPct val="0"/>
              </a:spcAft>
              <a:buClrTx/>
              <a:buSzPct val="100000"/>
              <a:tabLst>
                <a:tab pos="1069975" algn="l"/>
              </a:tabLst>
            </a:pPr>
            <a:r>
              <a:rPr kumimoji="0" lang="en-US" sz="2000" b="1" i="0" u="none" strike="noStrike" cap="none" normalizeH="0" baseline="0" dirty="0" smtClean="0">
                <a:ln>
                  <a:noFill/>
                </a:ln>
                <a:solidFill>
                  <a:schemeClr val="tx1"/>
                </a:solidFill>
                <a:effectLst/>
                <a:latin typeface="Baskerville Old Face" pitchFamily="18" charset="0"/>
                <a:ea typeface="Arial MT"/>
                <a:cs typeface="Arial MT"/>
              </a:rPr>
              <a:t>On page Optimization: </a:t>
            </a:r>
            <a:r>
              <a:rPr kumimoji="0" lang="en-US" sz="2000" b="0" i="0" u="none" strike="noStrike" cap="none" normalizeH="0" baseline="0" dirty="0" smtClean="0">
                <a:ln>
                  <a:noFill/>
                </a:ln>
                <a:solidFill>
                  <a:schemeClr val="tx1"/>
                </a:solidFill>
                <a:effectLst/>
                <a:latin typeface="Baskerville Old Face" pitchFamily="18" charset="0"/>
                <a:ea typeface="Arial MT"/>
                <a:cs typeface="Arial MT"/>
              </a:rPr>
              <a:t>Meta Tag optimization &amp; content optimization</a:t>
            </a:r>
            <a:r>
              <a:rPr lang="en-US" sz="2000" dirty="0" smtClean="0">
                <a:latin typeface="Baskerville Old Face" pitchFamily="18" charset="0"/>
                <a:ea typeface="Arial MT"/>
                <a:cs typeface="Arial" pitchFamily="34" charset="0"/>
              </a:rPr>
              <a:t>. </a:t>
            </a:r>
            <a:r>
              <a:rPr kumimoji="0" lang="en-US" sz="2000" b="0" i="0" u="none" strike="noStrike" cap="none" normalizeH="0" baseline="0" dirty="0" smtClean="0">
                <a:ln>
                  <a:noFill/>
                </a:ln>
                <a:solidFill>
                  <a:schemeClr val="tx1"/>
                </a:solidFill>
                <a:effectLst/>
                <a:latin typeface="Baskerville Old Face" pitchFamily="18" charset="0"/>
                <a:ea typeface="Arial MT"/>
                <a:cs typeface="Arial MT"/>
              </a:rPr>
              <a:t>Reflect on the process of conducting keyword research and the SEO recommendations provided.</a:t>
            </a:r>
            <a:r>
              <a:rPr lang="en-US" sz="2000" dirty="0">
                <a:latin typeface="Baskerville Old Face" pitchFamily="18" charset="0"/>
                <a:ea typeface="Arial MT"/>
                <a:cs typeface="Arial" pitchFamily="34" charset="0"/>
              </a:rPr>
              <a:t> </a:t>
            </a:r>
            <a:endParaRPr lang="en-US" sz="2000" dirty="0" smtClean="0">
              <a:latin typeface="Baskerville Old Face" pitchFamily="18" charset="0"/>
              <a:ea typeface="Arial MT"/>
              <a:cs typeface="Arial" pitchFamily="34" charset="0"/>
            </a:endParaRPr>
          </a:p>
          <a:p>
            <a:pPr marL="457200" marR="0" lvl="1" indent="0" defTabSz="914400" rtl="0" eaLnBrk="0" fontAlgn="base" latinLnBrk="0" hangingPunct="0">
              <a:lnSpc>
                <a:spcPct val="100000"/>
              </a:lnSpc>
              <a:spcBef>
                <a:spcPct val="0"/>
              </a:spcBef>
              <a:spcAft>
                <a:spcPct val="0"/>
              </a:spcAft>
              <a:buClrTx/>
              <a:buSzPct val="100000"/>
              <a:tabLst>
                <a:tab pos="1069975" algn="l"/>
              </a:tabLst>
            </a:pPr>
            <a:r>
              <a:rPr kumimoji="0" lang="en-US" sz="2000" b="0" i="0" u="none" strike="noStrike" cap="none" normalizeH="0" baseline="0" dirty="0" smtClean="0">
                <a:ln>
                  <a:noFill/>
                </a:ln>
                <a:solidFill>
                  <a:schemeClr val="tx1"/>
                </a:solidFill>
                <a:effectLst/>
                <a:latin typeface="Baskerville Old Face" pitchFamily="18" charset="0"/>
                <a:ea typeface="Arial MT"/>
                <a:cs typeface="Arial MT"/>
              </a:rPr>
              <a:t>Document the challenges faced during the research and analysis phase, as well as the key insights gained from the keyword research process.</a:t>
            </a:r>
            <a:endParaRPr kumimoji="0" lang="en-US" sz="2000" b="0" i="0" u="none" strike="noStrike" cap="none" normalizeH="0" baseline="0" dirty="0" smtClean="0">
              <a:ln>
                <a:noFill/>
              </a:ln>
              <a:solidFill>
                <a:schemeClr val="tx1"/>
              </a:solidFill>
              <a:effectLst/>
              <a:latin typeface="Baskerville Old Face" pitchFamily="18" charset="0"/>
              <a:cs typeface="Arial"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23-08-01 (1).png"/>
          <p:cNvPicPr>
            <a:picLocks noChangeAspect="1"/>
          </p:cNvPicPr>
          <p:nvPr/>
        </p:nvPicPr>
        <p:blipFill>
          <a:blip r:embed="rId2"/>
          <a:stretch>
            <a:fillRect/>
          </a:stretch>
        </p:blipFill>
        <p:spPr>
          <a:xfrm>
            <a:off x="214282" y="1643050"/>
            <a:ext cx="8704446" cy="466471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3000364" y="357166"/>
            <a:ext cx="2928958" cy="584775"/>
          </a:xfrm>
          <a:prstGeom prst="rect">
            <a:avLst/>
          </a:prstGeom>
          <a:noFill/>
        </p:spPr>
        <p:txBody>
          <a:bodyPr wrap="square" rtlCol="0">
            <a:spAutoFit/>
          </a:bodyPr>
          <a:lstStyle/>
          <a:p>
            <a:r>
              <a:rPr lang="en-IN" sz="2800" b="1" dirty="0" smtClean="0">
                <a:latin typeface="Baskerville Old Face" pitchFamily="18" charset="0"/>
              </a:rPr>
              <a:t>A. </a:t>
            </a:r>
            <a:r>
              <a:rPr lang="en-IN" sz="2800" b="1" dirty="0" smtClean="0">
                <a:latin typeface="Baskerville Old Face" pitchFamily="18" charset="0"/>
              </a:rPr>
              <a:t>SEO</a:t>
            </a:r>
            <a:r>
              <a:rPr lang="en-IN" sz="3200" b="1" dirty="0" smtClean="0">
                <a:latin typeface="Baskerville Old Face" pitchFamily="18" charset="0"/>
              </a:rPr>
              <a:t> </a:t>
            </a:r>
            <a:r>
              <a:rPr lang="en-IN" sz="2800" b="1" dirty="0" smtClean="0">
                <a:latin typeface="Baskerville Old Face" pitchFamily="18" charset="0"/>
              </a:rPr>
              <a:t>AUDIT</a:t>
            </a:r>
          </a:p>
        </p:txBody>
      </p:sp>
      <p:sp>
        <p:nvSpPr>
          <p:cNvPr id="5" name="TextBox 4"/>
          <p:cNvSpPr txBox="1"/>
          <p:nvPr/>
        </p:nvSpPr>
        <p:spPr>
          <a:xfrm>
            <a:off x="357158" y="1142984"/>
            <a:ext cx="4714908" cy="400110"/>
          </a:xfrm>
          <a:prstGeom prst="rect">
            <a:avLst/>
          </a:prstGeom>
          <a:noFill/>
        </p:spPr>
        <p:txBody>
          <a:bodyPr wrap="square" rtlCol="0">
            <a:spAutoFit/>
          </a:bodyPr>
          <a:lstStyle/>
          <a:p>
            <a:r>
              <a:rPr lang="en-IN" sz="2000" b="1" dirty="0" smtClean="0">
                <a:latin typeface="Baskerville Old Face" pitchFamily="18" charset="0"/>
              </a:rPr>
              <a:t>Website</a:t>
            </a:r>
            <a:r>
              <a:rPr lang="en-IN" dirty="0" smtClean="0">
                <a:latin typeface="Baskerville Old Face" pitchFamily="18" charset="0"/>
              </a:rPr>
              <a:t>: </a:t>
            </a:r>
            <a:r>
              <a:rPr lang="en-IN" dirty="0" smtClean="0">
                <a:latin typeface="Baskerville Old Face" pitchFamily="18" charset="0"/>
                <a:hlinkClick r:id="rId3"/>
              </a:rPr>
              <a:t>https://www.semrush.com/</a:t>
            </a:r>
            <a:endParaRPr lang="en-US" dirty="0">
              <a:latin typeface="Baskerville Old Face"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596" y="571480"/>
            <a:ext cx="8215370" cy="523220"/>
          </a:xfrm>
          <a:prstGeom prst="rect">
            <a:avLst/>
          </a:prstGeom>
          <a:noFill/>
        </p:spPr>
        <p:txBody>
          <a:bodyPr wrap="square" rtlCol="0">
            <a:spAutoFit/>
          </a:bodyPr>
          <a:lstStyle/>
          <a:p>
            <a:r>
              <a:rPr lang="en-IN" sz="2800" b="1" dirty="0" smtClean="0">
                <a:latin typeface="Baskerville Old Face" pitchFamily="18" charset="0"/>
              </a:rPr>
              <a:t>SEO Audit summary</a:t>
            </a:r>
            <a:r>
              <a:rPr lang="en-IN" dirty="0" smtClean="0"/>
              <a:t>:</a:t>
            </a:r>
            <a:endParaRPr lang="en-US" dirty="0"/>
          </a:p>
        </p:txBody>
      </p:sp>
      <p:sp>
        <p:nvSpPr>
          <p:cNvPr id="7" name="TextBox 6"/>
          <p:cNvSpPr txBox="1"/>
          <p:nvPr/>
        </p:nvSpPr>
        <p:spPr>
          <a:xfrm>
            <a:off x="500034" y="1214422"/>
            <a:ext cx="8215370" cy="2554545"/>
          </a:xfrm>
          <a:prstGeom prst="rect">
            <a:avLst/>
          </a:prstGeom>
          <a:noFill/>
        </p:spPr>
        <p:txBody>
          <a:bodyPr wrap="square" rtlCol="0">
            <a:spAutoFit/>
          </a:bodyPr>
          <a:lstStyle/>
          <a:p>
            <a:r>
              <a:rPr lang="en-IN" sz="2000" dirty="0" smtClean="0">
                <a:latin typeface="Baskerville Old Face" pitchFamily="18" charset="0"/>
              </a:rPr>
              <a:t>The site audit for </a:t>
            </a:r>
            <a:r>
              <a:rPr lang="en-IN" sz="2000" b="1" dirty="0" smtClean="0">
                <a:latin typeface="Baskerville Old Face" pitchFamily="18" charset="0"/>
              </a:rPr>
              <a:t>LIC(</a:t>
            </a:r>
            <a:r>
              <a:rPr lang="en-IN" sz="2000" b="1" dirty="0" smtClean="0">
                <a:latin typeface="Baskerville Old Face" pitchFamily="18" charset="0"/>
                <a:hlinkClick r:id="rId2"/>
              </a:rPr>
              <a:t>www.licinida.in</a:t>
            </a:r>
            <a:r>
              <a:rPr lang="en-IN" sz="2000" b="1" dirty="0" smtClean="0">
                <a:latin typeface="Baskerville Old Face" pitchFamily="18" charset="0"/>
              </a:rPr>
              <a:t>) </a:t>
            </a:r>
            <a:r>
              <a:rPr lang="en-IN" sz="2000" dirty="0" smtClean="0">
                <a:latin typeface="Baskerville Old Face" pitchFamily="18" charset="0"/>
              </a:rPr>
              <a:t>indicates that the site’s health rate is 73%, which has remained unchanged. The </a:t>
            </a:r>
            <a:r>
              <a:rPr lang="en-IN" sz="2000" dirty="0" err="1" smtClean="0">
                <a:latin typeface="Baskerville Old Face" pitchFamily="18" charset="0"/>
              </a:rPr>
              <a:t>Crawlability</a:t>
            </a:r>
            <a:r>
              <a:rPr lang="en-IN" sz="2000" dirty="0" smtClean="0">
                <a:latin typeface="Baskerville Old Face" pitchFamily="18" charset="0"/>
              </a:rPr>
              <a:t> and HTTPS implementation of the website are at a commendable 93% and 99% ensuring smooth accessibility and security. The site performance scored 90% and internal linking scored 95%. The international SEO is at a tremendous range of 92%</a:t>
            </a:r>
          </a:p>
          <a:p>
            <a:r>
              <a:rPr lang="en-IN" sz="2000" dirty="0" smtClean="0">
                <a:latin typeface="Baskerville Old Face" pitchFamily="18" charset="0"/>
              </a:rPr>
              <a:t>We can find out 83 errors and 762 warnings which requires more attention. Furthermore, the company LIC is currently having 203 notices inbox.    </a:t>
            </a:r>
            <a:endParaRPr lang="en-US" sz="2000" dirty="0">
              <a:latin typeface="Baskerville Old Face" pitchFamily="18" charset="0"/>
            </a:endParaRPr>
          </a:p>
        </p:txBody>
      </p:sp>
      <p:pic>
        <p:nvPicPr>
          <p:cNvPr id="9" name="Picture 8" descr="2023-08-03 (6).png"/>
          <p:cNvPicPr>
            <a:picLocks noChangeAspect="1"/>
          </p:cNvPicPr>
          <p:nvPr/>
        </p:nvPicPr>
        <p:blipFill>
          <a:blip r:embed="rId3"/>
          <a:stretch>
            <a:fillRect/>
          </a:stretch>
        </p:blipFill>
        <p:spPr>
          <a:xfrm>
            <a:off x="500034" y="3929066"/>
            <a:ext cx="8072494" cy="250033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23-08-03 (7).png"/>
          <p:cNvPicPr>
            <a:picLocks noChangeAspect="1"/>
          </p:cNvPicPr>
          <p:nvPr/>
        </p:nvPicPr>
        <p:blipFill>
          <a:blip r:embed="rId2"/>
          <a:stretch>
            <a:fillRect/>
          </a:stretch>
        </p:blipFill>
        <p:spPr>
          <a:xfrm>
            <a:off x="785786" y="500042"/>
            <a:ext cx="7593169" cy="3692993"/>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785786" y="4714884"/>
            <a:ext cx="7572428" cy="1323439"/>
          </a:xfrm>
          <a:prstGeom prst="rect">
            <a:avLst/>
          </a:prstGeom>
          <a:noFill/>
        </p:spPr>
        <p:txBody>
          <a:bodyPr wrap="square" rtlCol="0">
            <a:spAutoFit/>
          </a:bodyPr>
          <a:lstStyle/>
          <a:p>
            <a:r>
              <a:rPr lang="en-IN" sz="2000" dirty="0" smtClean="0">
                <a:latin typeface="Baskerville Old Face" pitchFamily="18" charset="0"/>
              </a:rPr>
              <a:t>The above picture shows the top issues of LIC company. The above picture states that the major issue is missing Meta description at 82% and the conflicts within page source code errors at 66%. This page also contains 2 duplicate content and also to duplicate title tags.</a:t>
            </a:r>
            <a:endParaRPr lang="en-US" sz="2000" dirty="0">
              <a:latin typeface="Baskerville Old Face"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596" y="500042"/>
            <a:ext cx="8143932" cy="4955203"/>
          </a:xfrm>
          <a:prstGeom prst="rect">
            <a:avLst/>
          </a:prstGeom>
          <a:noFill/>
        </p:spPr>
        <p:txBody>
          <a:bodyPr wrap="square" rtlCol="0">
            <a:spAutoFit/>
          </a:bodyPr>
          <a:lstStyle/>
          <a:p>
            <a:r>
              <a:rPr lang="en-IN" sz="2800" b="1" dirty="0" smtClean="0">
                <a:latin typeface="Baskerville Old Face" pitchFamily="18" charset="0"/>
              </a:rPr>
              <a:t>                      B.KEYWORD RESEARCH</a:t>
            </a:r>
          </a:p>
          <a:p>
            <a:endParaRPr lang="en-IN" sz="2800" b="1" dirty="0" smtClean="0">
              <a:latin typeface="Baskerville Old Face" pitchFamily="18" charset="0"/>
            </a:endParaRPr>
          </a:p>
          <a:p>
            <a:r>
              <a:rPr lang="en-IN" sz="2000" dirty="0" smtClean="0">
                <a:latin typeface="Baskerville Old Face" pitchFamily="18" charset="0"/>
              </a:rPr>
              <a:t>WEBSITES: 1.</a:t>
            </a:r>
            <a:r>
              <a:rPr lang="en-IN" sz="2000" dirty="0" smtClean="0">
                <a:latin typeface="Baskerville Old Face" pitchFamily="18" charset="0"/>
                <a:hlinkClick r:id="rId2"/>
              </a:rPr>
              <a:t>https://</a:t>
            </a:r>
            <a:r>
              <a:rPr lang="en-IN" sz="2000" dirty="0" err="1" smtClean="0">
                <a:latin typeface="Baskerville Old Face" pitchFamily="18" charset="0"/>
                <a:hlinkClick r:id="rId2"/>
              </a:rPr>
              <a:t>www.semrush.com</a:t>
            </a:r>
            <a:r>
              <a:rPr lang="en-IN" sz="2000" dirty="0" smtClean="0">
                <a:latin typeface="Baskerville Old Face" pitchFamily="18" charset="0"/>
                <a:hlinkClick r:id="rId2"/>
              </a:rPr>
              <a:t>/</a:t>
            </a:r>
            <a:r>
              <a:rPr lang="en-IN" sz="2000" dirty="0" smtClean="0">
                <a:latin typeface="Baskerville Old Face" pitchFamily="18" charset="0"/>
              </a:rPr>
              <a:t> (</a:t>
            </a:r>
            <a:r>
              <a:rPr lang="en-IN" sz="2000" dirty="0" err="1" smtClean="0">
                <a:latin typeface="Baskerville Old Face" pitchFamily="18" charset="0"/>
              </a:rPr>
              <a:t>Semrush</a:t>
            </a:r>
            <a:r>
              <a:rPr lang="en-IN" sz="2000" dirty="0" smtClean="0">
                <a:latin typeface="Baskerville Old Face" pitchFamily="18" charset="0"/>
              </a:rPr>
              <a:t>)</a:t>
            </a:r>
          </a:p>
          <a:p>
            <a:r>
              <a:rPr lang="en-IN" sz="2000" dirty="0">
                <a:latin typeface="Baskerville Old Face" pitchFamily="18" charset="0"/>
              </a:rPr>
              <a:t> </a:t>
            </a:r>
            <a:r>
              <a:rPr lang="en-IN" sz="2000" dirty="0" smtClean="0">
                <a:latin typeface="Baskerville Old Face" pitchFamily="18" charset="0"/>
              </a:rPr>
              <a:t>                     2.</a:t>
            </a:r>
            <a:r>
              <a:rPr lang="en-IN" sz="2000" dirty="0" smtClean="0">
                <a:latin typeface="Baskerville Old Face" pitchFamily="18" charset="0"/>
                <a:hlinkClick r:id="rId3"/>
              </a:rPr>
              <a:t>https://</a:t>
            </a:r>
            <a:r>
              <a:rPr lang="en-IN" sz="2000" dirty="0" err="1" smtClean="0">
                <a:latin typeface="Baskerville Old Face" pitchFamily="18" charset="0"/>
                <a:hlinkClick r:id="rId3"/>
              </a:rPr>
              <a:t>neilpatel.com</a:t>
            </a:r>
            <a:r>
              <a:rPr lang="en-IN" sz="2000" dirty="0" smtClean="0">
                <a:latin typeface="Baskerville Old Face" pitchFamily="18" charset="0"/>
                <a:hlinkClick r:id="rId3"/>
              </a:rPr>
              <a:t>/</a:t>
            </a:r>
            <a:r>
              <a:rPr lang="en-IN" sz="2000" dirty="0" err="1" smtClean="0">
                <a:latin typeface="Baskerville Old Face" pitchFamily="18" charset="0"/>
                <a:hlinkClick r:id="rId3"/>
              </a:rPr>
              <a:t>ubersuggest</a:t>
            </a:r>
            <a:r>
              <a:rPr lang="en-IN" sz="2000" dirty="0" smtClean="0">
                <a:latin typeface="Baskerville Old Face" pitchFamily="18" charset="0"/>
                <a:hlinkClick r:id="rId3"/>
              </a:rPr>
              <a:t>/</a:t>
            </a:r>
            <a:r>
              <a:rPr lang="en-IN" sz="2000" dirty="0" smtClean="0">
                <a:latin typeface="Baskerville Old Face" pitchFamily="18" charset="0"/>
              </a:rPr>
              <a:t> (</a:t>
            </a:r>
            <a:r>
              <a:rPr lang="en-IN" sz="2000" dirty="0" err="1" smtClean="0">
                <a:latin typeface="Baskerville Old Face" pitchFamily="18" charset="0"/>
              </a:rPr>
              <a:t>Ubersuggest</a:t>
            </a:r>
            <a:r>
              <a:rPr lang="en-IN" sz="2000" dirty="0" smtClean="0">
                <a:latin typeface="Baskerville Old Face" pitchFamily="18" charset="0"/>
              </a:rPr>
              <a:t>)</a:t>
            </a:r>
          </a:p>
          <a:p>
            <a:endParaRPr lang="en-IN" sz="2000" dirty="0">
              <a:latin typeface="Baskerville Old Face" pitchFamily="18" charset="0"/>
            </a:endParaRPr>
          </a:p>
          <a:p>
            <a:r>
              <a:rPr lang="en-IN" sz="2000" b="1" dirty="0" smtClean="0">
                <a:latin typeface="Baskerville Old Face" pitchFamily="18" charset="0"/>
              </a:rPr>
              <a:t>Objectives of LIC to do keyword research:</a:t>
            </a:r>
          </a:p>
          <a:p>
            <a:endParaRPr lang="en-IN" sz="2000" dirty="0">
              <a:latin typeface="Baskerville Old Face" pitchFamily="18" charset="0"/>
            </a:endParaRPr>
          </a:p>
          <a:p>
            <a:pPr>
              <a:buFont typeface="Arial" pitchFamily="34" charset="0"/>
              <a:buChar char="•"/>
            </a:pPr>
            <a:r>
              <a:rPr lang="en-IN" sz="2000" dirty="0" smtClean="0">
                <a:latin typeface="Baskerville Old Face" pitchFamily="18" charset="0"/>
              </a:rPr>
              <a:t> Understanding customer intent </a:t>
            </a:r>
          </a:p>
          <a:p>
            <a:pPr>
              <a:buFont typeface="Arial" pitchFamily="34" charset="0"/>
              <a:buChar char="•"/>
            </a:pPr>
            <a:r>
              <a:rPr lang="en-IN" sz="2000" dirty="0">
                <a:latin typeface="Baskerville Old Face" pitchFamily="18" charset="0"/>
              </a:rPr>
              <a:t> </a:t>
            </a:r>
            <a:r>
              <a:rPr lang="en-IN" sz="2000" dirty="0" smtClean="0">
                <a:latin typeface="Baskerville Old Face" pitchFamily="18" charset="0"/>
              </a:rPr>
              <a:t>Improving search Engine visibility</a:t>
            </a:r>
          </a:p>
          <a:p>
            <a:pPr>
              <a:buFont typeface="Arial" pitchFamily="34" charset="0"/>
              <a:buChar char="•"/>
            </a:pPr>
            <a:r>
              <a:rPr lang="en-IN" sz="2000" dirty="0">
                <a:latin typeface="Baskerville Old Face" pitchFamily="18" charset="0"/>
              </a:rPr>
              <a:t> T</a:t>
            </a:r>
            <a:r>
              <a:rPr lang="en-IN" sz="2000" dirty="0" smtClean="0">
                <a:latin typeface="Baskerville Old Face" pitchFamily="18" charset="0"/>
              </a:rPr>
              <a:t>argeting audiences </a:t>
            </a:r>
          </a:p>
          <a:p>
            <a:pPr>
              <a:buFont typeface="Arial" pitchFamily="34" charset="0"/>
              <a:buChar char="•"/>
            </a:pPr>
            <a:r>
              <a:rPr lang="en-IN" sz="2000" dirty="0">
                <a:latin typeface="Baskerville Old Face" pitchFamily="18" charset="0"/>
              </a:rPr>
              <a:t> </a:t>
            </a:r>
            <a:r>
              <a:rPr lang="en-IN" sz="2000" dirty="0" smtClean="0">
                <a:latin typeface="Baskerville Old Face" pitchFamily="18" charset="0"/>
              </a:rPr>
              <a:t>Competitor analysis </a:t>
            </a:r>
          </a:p>
          <a:p>
            <a:pPr>
              <a:buFont typeface="Arial" pitchFamily="34" charset="0"/>
              <a:buChar char="•"/>
            </a:pPr>
            <a:r>
              <a:rPr lang="en-IN" sz="2000" dirty="0">
                <a:latin typeface="Baskerville Old Face" pitchFamily="18" charset="0"/>
              </a:rPr>
              <a:t> </a:t>
            </a:r>
            <a:r>
              <a:rPr lang="en-IN" sz="2000" dirty="0" smtClean="0">
                <a:latin typeface="Baskerville Old Face" pitchFamily="18" charset="0"/>
              </a:rPr>
              <a:t>Content planning and Creation </a:t>
            </a:r>
          </a:p>
          <a:p>
            <a:pPr>
              <a:buFont typeface="Arial" pitchFamily="34" charset="0"/>
              <a:buChar char="•"/>
            </a:pPr>
            <a:r>
              <a:rPr lang="en-IN" sz="2000" dirty="0">
                <a:latin typeface="Baskerville Old Face" pitchFamily="18" charset="0"/>
              </a:rPr>
              <a:t> </a:t>
            </a:r>
            <a:r>
              <a:rPr lang="en-IN" sz="2000" dirty="0" smtClean="0">
                <a:latin typeface="Baskerville Old Face" pitchFamily="18" charset="0"/>
              </a:rPr>
              <a:t>Pay-per-click Advertising </a:t>
            </a:r>
          </a:p>
          <a:p>
            <a:pPr>
              <a:buFont typeface="Arial" pitchFamily="34" charset="0"/>
              <a:buChar char="•"/>
            </a:pPr>
            <a:r>
              <a:rPr lang="en-IN" sz="2000" dirty="0">
                <a:latin typeface="Baskerville Old Face" pitchFamily="18" charset="0"/>
              </a:rPr>
              <a:t> </a:t>
            </a:r>
            <a:r>
              <a:rPr lang="en-IN" sz="2000" dirty="0" smtClean="0">
                <a:latin typeface="Baskerville Old Face" pitchFamily="18" charset="0"/>
              </a:rPr>
              <a:t>Optimizing web Navigation</a:t>
            </a:r>
          </a:p>
          <a:p>
            <a:endParaRPr lang="en-IN" sz="2000" dirty="0">
              <a:latin typeface="Baskerville Old Face" pitchFamily="18" charset="0"/>
            </a:endParaRPr>
          </a:p>
        </p:txBody>
      </p:sp>
      <p:pic>
        <p:nvPicPr>
          <p:cNvPr id="4" name="Picture 3" descr="png-transparent-keyword-research-report-search-engine-optimization-management-business-search-engine-optimization-company-people.png"/>
          <p:cNvPicPr>
            <a:picLocks noChangeAspect="1"/>
          </p:cNvPicPr>
          <p:nvPr/>
        </p:nvPicPr>
        <p:blipFill>
          <a:blip r:embed="rId4"/>
          <a:stretch>
            <a:fillRect/>
          </a:stretch>
        </p:blipFill>
        <p:spPr>
          <a:xfrm>
            <a:off x="5715008" y="3071810"/>
            <a:ext cx="2719382" cy="20277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23-07-31 (2).png"/>
          <p:cNvPicPr>
            <a:picLocks noChangeAspect="1"/>
          </p:cNvPicPr>
          <p:nvPr/>
        </p:nvPicPr>
        <p:blipFill>
          <a:blip r:embed="rId2"/>
          <a:stretch>
            <a:fillRect/>
          </a:stretch>
        </p:blipFill>
        <p:spPr>
          <a:xfrm>
            <a:off x="928662" y="1142984"/>
            <a:ext cx="7286676" cy="4989978"/>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928926" y="357166"/>
            <a:ext cx="3214710" cy="400110"/>
          </a:xfrm>
          <a:prstGeom prst="rect">
            <a:avLst/>
          </a:prstGeom>
          <a:noFill/>
        </p:spPr>
        <p:txBody>
          <a:bodyPr wrap="square" rtlCol="0">
            <a:spAutoFit/>
          </a:bodyPr>
          <a:lstStyle/>
          <a:p>
            <a:r>
              <a:rPr lang="en-IN" sz="2000" b="1" dirty="0" smtClean="0">
                <a:latin typeface="Baskerville Old Face" pitchFamily="18" charset="0"/>
              </a:rPr>
              <a:t>TOP KEYWORDS OF LIC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500042"/>
            <a:ext cx="8072494" cy="707886"/>
          </a:xfrm>
          <a:prstGeom prst="rect">
            <a:avLst/>
          </a:prstGeom>
          <a:noFill/>
        </p:spPr>
        <p:txBody>
          <a:bodyPr wrap="square" rtlCol="0">
            <a:spAutoFit/>
          </a:bodyPr>
          <a:lstStyle/>
          <a:p>
            <a:endParaRPr lang="en-IN" sz="2000" dirty="0" smtClean="0">
              <a:latin typeface="Baskerville Old Face" pitchFamily="18" charset="0"/>
            </a:endParaRPr>
          </a:p>
          <a:p>
            <a:r>
              <a:rPr lang="en-IN" sz="2000" dirty="0" smtClean="0">
                <a:latin typeface="Baskerville Old Face" pitchFamily="18" charset="0"/>
              </a:rPr>
              <a:t> </a:t>
            </a:r>
            <a:endParaRPr lang="en-US" sz="2000" dirty="0">
              <a:latin typeface="Baskerville Old Face" pitchFamily="18" charset="0"/>
            </a:endParaRPr>
          </a:p>
        </p:txBody>
      </p:sp>
      <p:pic>
        <p:nvPicPr>
          <p:cNvPr id="3" name="Picture 2" descr="2023-08-03 (3).png"/>
          <p:cNvPicPr>
            <a:picLocks noChangeAspect="1"/>
          </p:cNvPicPr>
          <p:nvPr/>
        </p:nvPicPr>
        <p:blipFill>
          <a:blip r:embed="rId2"/>
          <a:stretch>
            <a:fillRect/>
          </a:stretch>
        </p:blipFill>
        <p:spPr>
          <a:xfrm>
            <a:off x="785786" y="1000108"/>
            <a:ext cx="7572428" cy="471490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a:t/>
            </a:r>
            <a:br>
              <a:rPr lang="en-US" b="1" dirty="0"/>
            </a:br>
            <a:r>
              <a:rPr lang="en-US" b="1" dirty="0" smtClean="0"/>
              <a:t>  </a:t>
            </a:r>
            <a:r>
              <a:rPr lang="en-US" sz="4400" b="1" dirty="0" smtClean="0">
                <a:solidFill>
                  <a:schemeClr val="tx1"/>
                </a:solidFill>
                <a:latin typeface="Baskerville Old Face" pitchFamily="18" charset="0"/>
              </a:rPr>
              <a:t>Life </a:t>
            </a:r>
            <a:r>
              <a:rPr lang="en-US" sz="4400" b="1" dirty="0">
                <a:solidFill>
                  <a:schemeClr val="tx1"/>
                </a:solidFill>
                <a:latin typeface="Baskerville Old Face" pitchFamily="18" charset="0"/>
              </a:rPr>
              <a:t>Insurance corporation of India</a:t>
            </a:r>
            <a:r>
              <a:rPr lang="en-US" dirty="0">
                <a:solidFill>
                  <a:schemeClr val="tx1"/>
                </a:solidFill>
                <a:latin typeface="Bahnschrift SemiLight" pitchFamily="34" charset="0"/>
              </a:rPr>
              <a:t/>
            </a:r>
            <a:br>
              <a:rPr lang="en-US" dirty="0">
                <a:solidFill>
                  <a:schemeClr val="tx1"/>
                </a:solidFill>
                <a:latin typeface="Bahnschrift SemiLight" pitchFamily="34" charset="0"/>
              </a:rPr>
            </a:br>
            <a:r>
              <a:rPr lang="en-US" dirty="0">
                <a:latin typeface="Bahnschrift SemiLight" pitchFamily="34" charset="0"/>
              </a:rPr>
              <a:t> </a:t>
            </a:r>
            <a:r>
              <a:rPr lang="en-US" dirty="0"/>
              <a:t/>
            </a:r>
            <a:br>
              <a:rPr lang="en-US" dirty="0"/>
            </a:br>
            <a:endParaRPr lang="en-US" dirty="0"/>
          </a:p>
        </p:txBody>
      </p:sp>
      <p:pic>
        <p:nvPicPr>
          <p:cNvPr id="4" name="Content Placeholder 3" descr="WhatsApp Image 2023-07-25 at 2.59.27 PM.jpeg"/>
          <p:cNvPicPr>
            <a:picLocks noGrp="1"/>
          </p:cNvPicPr>
          <p:nvPr>
            <p:ph idx="1"/>
          </p:nvPr>
        </p:nvPicPr>
        <p:blipFill>
          <a:blip r:embed="rId2"/>
          <a:stretch>
            <a:fillRect/>
          </a:stretch>
        </p:blipFill>
        <p:spPr>
          <a:xfrm>
            <a:off x="1756410" y="2282031"/>
            <a:ext cx="5631180" cy="31623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23-08-03 (4).png"/>
          <p:cNvPicPr>
            <a:picLocks noChangeAspect="1"/>
          </p:cNvPicPr>
          <p:nvPr/>
        </p:nvPicPr>
        <p:blipFill>
          <a:blip r:embed="rId2"/>
          <a:stretch>
            <a:fillRect/>
          </a:stretch>
        </p:blipFill>
        <p:spPr>
          <a:xfrm>
            <a:off x="857224" y="1000108"/>
            <a:ext cx="7369349" cy="471490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3-07-31 (1).png"/>
          <p:cNvPicPr>
            <a:picLocks noChangeAspect="1"/>
          </p:cNvPicPr>
          <p:nvPr/>
        </p:nvPicPr>
        <p:blipFill>
          <a:blip r:embed="rId2" cstate="print"/>
          <a:stretch>
            <a:fillRect/>
          </a:stretch>
        </p:blipFill>
        <p:spPr>
          <a:xfrm>
            <a:off x="571472" y="1500174"/>
            <a:ext cx="3929090" cy="2450152"/>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357158" y="428604"/>
            <a:ext cx="8286808" cy="523220"/>
          </a:xfrm>
          <a:prstGeom prst="rect">
            <a:avLst/>
          </a:prstGeom>
          <a:noFill/>
        </p:spPr>
        <p:txBody>
          <a:bodyPr wrap="square" rtlCol="0">
            <a:spAutoFit/>
          </a:bodyPr>
          <a:lstStyle/>
          <a:p>
            <a:pPr algn="ctr"/>
            <a:r>
              <a:rPr lang="en-IN" sz="2800" b="1" dirty="0" smtClean="0">
                <a:latin typeface="Baskerville Old Face" pitchFamily="18" charset="0"/>
              </a:rPr>
              <a:t>C. SEO OPTIMIZATION</a:t>
            </a:r>
            <a:endParaRPr lang="en-US" sz="2800" b="1" dirty="0">
              <a:latin typeface="Baskerville Old Face" pitchFamily="18" charset="0"/>
            </a:endParaRPr>
          </a:p>
        </p:txBody>
      </p:sp>
      <p:sp>
        <p:nvSpPr>
          <p:cNvPr id="5" name="TextBox 4"/>
          <p:cNvSpPr txBox="1"/>
          <p:nvPr/>
        </p:nvSpPr>
        <p:spPr>
          <a:xfrm>
            <a:off x="500034" y="1000108"/>
            <a:ext cx="8143932" cy="369332"/>
          </a:xfrm>
          <a:prstGeom prst="rect">
            <a:avLst/>
          </a:prstGeom>
          <a:noFill/>
        </p:spPr>
        <p:txBody>
          <a:bodyPr wrap="square" rtlCol="0">
            <a:spAutoFit/>
          </a:bodyPr>
          <a:lstStyle/>
          <a:p>
            <a:r>
              <a:rPr lang="en-IN" b="1" dirty="0" smtClean="0">
                <a:latin typeface="Baskerville Old Face" pitchFamily="18" charset="0"/>
              </a:rPr>
              <a:t>Website: </a:t>
            </a:r>
            <a:r>
              <a:rPr lang="en-IN" b="1" dirty="0" smtClean="0">
                <a:latin typeface="Baskerville Old Face" pitchFamily="18" charset="0"/>
                <a:hlinkClick r:id="rId3"/>
              </a:rPr>
              <a:t>https://www.seoptimer.com/fr </a:t>
            </a:r>
            <a:endParaRPr lang="en-US" b="1" dirty="0">
              <a:latin typeface="Baskerville Old Face" pitchFamily="18" charset="0"/>
            </a:endParaRPr>
          </a:p>
        </p:txBody>
      </p:sp>
      <p:pic>
        <p:nvPicPr>
          <p:cNvPr id="6" name="Picture 5" descr="O 1.png"/>
          <p:cNvPicPr>
            <a:picLocks noChangeAspect="1"/>
          </p:cNvPicPr>
          <p:nvPr/>
        </p:nvPicPr>
        <p:blipFill>
          <a:blip r:embed="rId4" cstate="print"/>
          <a:stretch>
            <a:fillRect/>
          </a:stretch>
        </p:blipFill>
        <p:spPr>
          <a:xfrm>
            <a:off x="4500562" y="3929066"/>
            <a:ext cx="4205440" cy="268580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 2.png"/>
          <p:cNvPicPr>
            <a:picLocks noChangeAspect="1"/>
          </p:cNvPicPr>
          <p:nvPr/>
        </p:nvPicPr>
        <p:blipFill>
          <a:blip r:embed="rId2"/>
          <a:stretch>
            <a:fillRect/>
          </a:stretch>
        </p:blipFill>
        <p:spPr>
          <a:xfrm>
            <a:off x="357158" y="285728"/>
            <a:ext cx="5286412" cy="2898854"/>
          </a:xfrm>
          <a:prstGeom prst="rect">
            <a:avLst/>
          </a:prstGeom>
          <a:ln>
            <a:noFill/>
          </a:ln>
          <a:effectLst>
            <a:outerShdw blurRad="292100" dist="139700" dir="2700000" algn="tl" rotWithShape="0">
              <a:srgbClr val="333333">
                <a:alpha val="65000"/>
              </a:srgbClr>
            </a:outerShdw>
          </a:effectLst>
        </p:spPr>
      </p:pic>
      <p:pic>
        <p:nvPicPr>
          <p:cNvPr id="3" name="Picture 2" descr="o 3.png"/>
          <p:cNvPicPr>
            <a:picLocks noChangeAspect="1"/>
          </p:cNvPicPr>
          <p:nvPr/>
        </p:nvPicPr>
        <p:blipFill>
          <a:blip r:embed="rId3"/>
          <a:stretch>
            <a:fillRect/>
          </a:stretch>
        </p:blipFill>
        <p:spPr>
          <a:xfrm>
            <a:off x="3357554" y="3357563"/>
            <a:ext cx="5286412" cy="300039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 4.png"/>
          <p:cNvPicPr>
            <a:picLocks noChangeAspect="1"/>
          </p:cNvPicPr>
          <p:nvPr/>
        </p:nvPicPr>
        <p:blipFill>
          <a:blip r:embed="rId2"/>
          <a:stretch>
            <a:fillRect/>
          </a:stretch>
        </p:blipFill>
        <p:spPr>
          <a:xfrm>
            <a:off x="571472" y="357166"/>
            <a:ext cx="5286412" cy="2856681"/>
          </a:xfrm>
          <a:prstGeom prst="rect">
            <a:avLst/>
          </a:prstGeom>
          <a:ln>
            <a:noFill/>
          </a:ln>
          <a:effectLst>
            <a:outerShdw blurRad="292100" dist="139700" dir="2700000" algn="tl" rotWithShape="0">
              <a:srgbClr val="333333">
                <a:alpha val="65000"/>
              </a:srgbClr>
            </a:outerShdw>
          </a:effectLst>
        </p:spPr>
      </p:pic>
      <p:pic>
        <p:nvPicPr>
          <p:cNvPr id="5" name="Picture 4" descr="o 5.png"/>
          <p:cNvPicPr>
            <a:picLocks noChangeAspect="1"/>
          </p:cNvPicPr>
          <p:nvPr/>
        </p:nvPicPr>
        <p:blipFill>
          <a:blip r:embed="rId3"/>
          <a:stretch>
            <a:fillRect/>
          </a:stretch>
        </p:blipFill>
        <p:spPr>
          <a:xfrm>
            <a:off x="3428992" y="3500438"/>
            <a:ext cx="5143504" cy="285751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571480"/>
            <a:ext cx="8358246" cy="3847207"/>
          </a:xfrm>
          <a:prstGeom prst="rect">
            <a:avLst/>
          </a:prstGeom>
          <a:noFill/>
        </p:spPr>
        <p:txBody>
          <a:bodyPr wrap="square" rtlCol="0">
            <a:spAutoFit/>
          </a:bodyPr>
          <a:lstStyle/>
          <a:p>
            <a:r>
              <a:rPr lang="en-US" sz="2400" b="1" dirty="0" smtClean="0">
                <a:latin typeface="Baskerville Old Face" pitchFamily="18" charset="0"/>
              </a:rPr>
              <a:t>             </a:t>
            </a:r>
            <a:r>
              <a:rPr lang="en-US" sz="2400" b="1" dirty="0" smtClean="0">
                <a:latin typeface="Arial" pitchFamily="34" charset="0"/>
                <a:cs typeface="Arial" pitchFamily="34" charset="0"/>
              </a:rPr>
              <a:t>Part </a:t>
            </a:r>
            <a:r>
              <a:rPr lang="en-US" sz="2400" b="1" dirty="0">
                <a:latin typeface="Arial" pitchFamily="34" charset="0"/>
                <a:cs typeface="Arial" pitchFamily="34" charset="0"/>
              </a:rPr>
              <a:t>3: Content Ideas and Marketing Strategies</a:t>
            </a:r>
          </a:p>
          <a:p>
            <a:r>
              <a:rPr lang="en-US" sz="2000" b="1" dirty="0">
                <a:latin typeface="Baskerville Old Face" pitchFamily="18" charset="0"/>
              </a:rPr>
              <a:t> </a:t>
            </a:r>
            <a:endParaRPr lang="en-US" sz="2000" dirty="0">
              <a:latin typeface="Baskerville Old Face" pitchFamily="18" charset="0"/>
            </a:endParaRPr>
          </a:p>
          <a:p>
            <a:pPr lvl="0"/>
            <a:r>
              <a:rPr lang="en-US" sz="2000" b="1" dirty="0">
                <a:latin typeface="Baskerville Old Face" pitchFamily="18" charset="0"/>
              </a:rPr>
              <a:t>Content Idea Generation &amp; Strategy: </a:t>
            </a:r>
            <a:r>
              <a:rPr lang="en-US" sz="2000" dirty="0">
                <a:latin typeface="Baskerville Old Face" pitchFamily="18" charset="0"/>
              </a:rPr>
              <a:t>Create a content calendar for the remaining month of July by brainstorming content themes, exploring various formats like blog posts, videos, </a:t>
            </a:r>
            <a:r>
              <a:rPr lang="en-US" sz="2000" dirty="0" err="1" smtClean="0">
                <a:latin typeface="Baskerville Old Face" pitchFamily="18" charset="0"/>
              </a:rPr>
              <a:t>Infographics</a:t>
            </a:r>
            <a:r>
              <a:rPr lang="en-US" sz="2000" dirty="0">
                <a:latin typeface="Baskerville Old Face" pitchFamily="18" charset="0"/>
              </a:rPr>
              <a:t>, podcasts, and interactive quizzes, and scheduling publication dates mainly on </a:t>
            </a:r>
            <a:r>
              <a:rPr lang="en-US" sz="2000" dirty="0" err="1">
                <a:latin typeface="Baskerville Old Face" pitchFamily="18" charset="0"/>
              </a:rPr>
              <a:t>Facebook</a:t>
            </a:r>
            <a:r>
              <a:rPr lang="en-US" sz="2000" dirty="0">
                <a:latin typeface="Baskerville Old Face" pitchFamily="18" charset="0"/>
              </a:rPr>
              <a:t> &amp; </a:t>
            </a:r>
            <a:r>
              <a:rPr lang="en-US" sz="2000" dirty="0" err="1">
                <a:latin typeface="Baskerville Old Face" pitchFamily="18" charset="0"/>
              </a:rPr>
              <a:t>Instagram</a:t>
            </a:r>
            <a:r>
              <a:rPr lang="en-US" sz="2000" dirty="0">
                <a:latin typeface="Baskerville Old Face" pitchFamily="18" charset="0"/>
              </a:rPr>
              <a:t>.</a:t>
            </a:r>
          </a:p>
          <a:p>
            <a:r>
              <a:rPr lang="en-US" sz="2000" dirty="0">
                <a:latin typeface="Baskerville Old Face" pitchFamily="18" charset="0"/>
              </a:rPr>
              <a:t> </a:t>
            </a:r>
          </a:p>
          <a:p>
            <a:r>
              <a:rPr lang="en-US" sz="2000" dirty="0">
                <a:latin typeface="Baskerville Old Face" pitchFamily="18" charset="0"/>
              </a:rPr>
              <a:t>And include the strategy, aim and the idea behind these posts and story</a:t>
            </a:r>
          </a:p>
          <a:p>
            <a:r>
              <a:rPr lang="en-US" sz="2000" dirty="0">
                <a:latin typeface="Baskerville Old Face" pitchFamily="18" charset="0"/>
              </a:rPr>
              <a:t> </a:t>
            </a:r>
          </a:p>
          <a:p>
            <a:r>
              <a:rPr lang="en-US" sz="2000" dirty="0">
                <a:latin typeface="Baskerville Old Face" pitchFamily="18" charset="0"/>
              </a:rPr>
              <a:t> </a:t>
            </a:r>
            <a:r>
              <a:rPr lang="en-US" sz="2000" dirty="0" smtClean="0">
                <a:latin typeface="Baskerville Old Face" pitchFamily="18" charset="0"/>
              </a:rPr>
              <a:t>Content Calendar Example (Try </a:t>
            </a:r>
            <a:r>
              <a:rPr lang="en-US" sz="2000" dirty="0">
                <a:latin typeface="Baskerville Old Face" pitchFamily="18" charset="0"/>
              </a:rPr>
              <a:t>creating a table for the month of </a:t>
            </a:r>
            <a:r>
              <a:rPr lang="en-US" sz="2000" dirty="0" smtClean="0">
                <a:latin typeface="Baskerville Old Face" pitchFamily="18" charset="0"/>
              </a:rPr>
              <a:t>August)</a:t>
            </a:r>
          </a:p>
          <a:p>
            <a:endParaRPr lang="en-US" sz="2000" dirty="0">
              <a:latin typeface="Baskerville Old Face" pitchFamily="18" charset="0"/>
            </a:endParaRPr>
          </a:p>
          <a:p>
            <a:endParaRPr lang="en-US" sz="2000" dirty="0">
              <a:latin typeface="Baskerville Old Face" pitchFamily="18" charset="0"/>
            </a:endParaRPr>
          </a:p>
        </p:txBody>
      </p:sp>
      <p:pic>
        <p:nvPicPr>
          <p:cNvPr id="3" name="Picture 2" descr="calendar.jpg"/>
          <p:cNvPicPr>
            <a:picLocks noChangeAspect="1"/>
          </p:cNvPicPr>
          <p:nvPr/>
        </p:nvPicPr>
        <p:blipFill>
          <a:blip r:embed="rId2"/>
          <a:stretch>
            <a:fillRect/>
          </a:stretch>
        </p:blipFill>
        <p:spPr>
          <a:xfrm>
            <a:off x="2571736" y="4071942"/>
            <a:ext cx="3929058" cy="225760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c o.png"/>
          <p:cNvPicPr>
            <a:picLocks noChangeAspect="1"/>
          </p:cNvPicPr>
          <p:nvPr/>
        </p:nvPicPr>
        <p:blipFill>
          <a:blip r:embed="rId2"/>
          <a:stretch>
            <a:fillRect/>
          </a:stretch>
        </p:blipFill>
        <p:spPr>
          <a:xfrm>
            <a:off x="428596" y="785794"/>
            <a:ext cx="8334521" cy="50006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7158" y="1785926"/>
            <a:ext cx="8501122" cy="4062651"/>
          </a:xfrm>
          <a:prstGeom prst="rect">
            <a:avLst/>
          </a:prstGeom>
          <a:noFill/>
        </p:spPr>
        <p:txBody>
          <a:bodyPr wrap="square" rtlCol="0">
            <a:spAutoFit/>
          </a:bodyPr>
          <a:lstStyle/>
          <a:p>
            <a:r>
              <a:rPr lang="en-US" sz="2000" b="1" dirty="0">
                <a:latin typeface="Baskerville Old Face" pitchFamily="18" charset="0"/>
              </a:rPr>
              <a:t>Post </a:t>
            </a:r>
            <a:r>
              <a:rPr lang="en-US" sz="2000" b="1" dirty="0" smtClean="0">
                <a:latin typeface="Baskerville Old Face" pitchFamily="18" charset="0"/>
              </a:rPr>
              <a:t>Creation:</a:t>
            </a:r>
          </a:p>
          <a:p>
            <a:r>
              <a:rPr lang="en-US" sz="2000" b="1" dirty="0" smtClean="0">
                <a:latin typeface="Baskerville Old Face" pitchFamily="18" charset="0"/>
              </a:rPr>
              <a:t>Select </a:t>
            </a:r>
            <a:r>
              <a:rPr lang="en-US" sz="2000" b="1" dirty="0">
                <a:latin typeface="Baskerville Old Face" pitchFamily="18" charset="0"/>
              </a:rPr>
              <a:t>Content Categories: </a:t>
            </a:r>
            <a:r>
              <a:rPr lang="en-US" sz="2000" dirty="0">
                <a:latin typeface="Baskerville Old Face" pitchFamily="18" charset="0"/>
              </a:rPr>
              <a:t>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a:t>
            </a:r>
          </a:p>
          <a:p>
            <a:r>
              <a:rPr lang="en-US" sz="2000" dirty="0">
                <a:latin typeface="Baskerville Old Face" pitchFamily="18" charset="0"/>
              </a:rPr>
              <a:t> </a:t>
            </a:r>
          </a:p>
          <a:p>
            <a:r>
              <a:rPr lang="en-US" sz="2000" dirty="0">
                <a:latin typeface="Baskerville Old Face" pitchFamily="18" charset="0"/>
              </a:rPr>
              <a:t>Format </a:t>
            </a:r>
            <a:r>
              <a:rPr lang="en-US" sz="2000" dirty="0" smtClean="0">
                <a:latin typeface="Baskerville Old Face" pitchFamily="18" charset="0"/>
              </a:rPr>
              <a:t>1 : </a:t>
            </a:r>
            <a:r>
              <a:rPr lang="en-US" sz="2000" dirty="0" err="1" smtClean="0">
                <a:latin typeface="Baskerville Old Face" pitchFamily="18" charset="0"/>
              </a:rPr>
              <a:t>Instagram</a:t>
            </a:r>
            <a:r>
              <a:rPr lang="en-US" sz="2000" dirty="0" smtClean="0">
                <a:latin typeface="Baskerville Old Face" pitchFamily="18" charset="0"/>
              </a:rPr>
              <a:t> Story</a:t>
            </a:r>
            <a:endParaRPr lang="en-US" sz="2000" dirty="0">
              <a:latin typeface="Baskerville Old Face" pitchFamily="18" charset="0"/>
            </a:endParaRPr>
          </a:p>
          <a:p>
            <a:r>
              <a:rPr lang="en-US" sz="2000" dirty="0">
                <a:latin typeface="Baskerville Old Face" pitchFamily="18" charset="0"/>
              </a:rPr>
              <a:t> </a:t>
            </a:r>
          </a:p>
          <a:p>
            <a:r>
              <a:rPr lang="en-US" sz="2000" dirty="0">
                <a:latin typeface="Baskerville Old Face" pitchFamily="18" charset="0"/>
              </a:rPr>
              <a:t>Format </a:t>
            </a:r>
            <a:r>
              <a:rPr lang="en-US" sz="2000" dirty="0" smtClean="0">
                <a:latin typeface="Baskerville Old Face" pitchFamily="18" charset="0"/>
              </a:rPr>
              <a:t>2 : Designs/Video Editing </a:t>
            </a:r>
            <a:endParaRPr lang="en-US" sz="2000" dirty="0">
              <a:latin typeface="Baskerville Old Face" pitchFamily="18" charset="0"/>
            </a:endParaRPr>
          </a:p>
          <a:p>
            <a:r>
              <a:rPr lang="en-US" sz="2000" dirty="0">
                <a:latin typeface="Baskerville Old Face" pitchFamily="18" charset="0"/>
              </a:rPr>
              <a:t> </a:t>
            </a:r>
          </a:p>
          <a:p>
            <a:r>
              <a:rPr lang="en-US" sz="2000" dirty="0">
                <a:latin typeface="Baskerville Old Face" pitchFamily="18" charset="0"/>
              </a:rPr>
              <a:t>Format </a:t>
            </a:r>
            <a:r>
              <a:rPr lang="en-US" sz="2000" dirty="0" smtClean="0">
                <a:latin typeface="Baskerville Old Face" pitchFamily="18" charset="0"/>
              </a:rPr>
              <a:t>3 : Social Media Ad Campaigns </a:t>
            </a:r>
            <a:endParaRPr lang="en-US" sz="2000" dirty="0">
              <a:latin typeface="Baskerville Old Face" pitchFamily="18" charset="0"/>
            </a:endParaRPr>
          </a:p>
          <a:p>
            <a:endParaRPr lang="en-US" dirty="0"/>
          </a:p>
        </p:txBody>
      </p:sp>
      <p:sp>
        <p:nvSpPr>
          <p:cNvPr id="4" name="TextBox 3"/>
          <p:cNvSpPr txBox="1"/>
          <p:nvPr/>
        </p:nvSpPr>
        <p:spPr>
          <a:xfrm>
            <a:off x="428596" y="500042"/>
            <a:ext cx="8001056" cy="1015663"/>
          </a:xfrm>
          <a:prstGeom prst="rect">
            <a:avLst/>
          </a:prstGeom>
          <a:noFill/>
        </p:spPr>
        <p:txBody>
          <a:bodyPr wrap="square" rtlCol="0">
            <a:spAutoFit/>
          </a:bodyPr>
          <a:lstStyle/>
          <a:p>
            <a:pPr algn="ctr"/>
            <a:r>
              <a:rPr lang="en-IN" sz="2000" b="1" dirty="0" smtClean="0">
                <a:latin typeface="Arial" pitchFamily="34" charset="0"/>
                <a:cs typeface="Arial" pitchFamily="34" charset="0"/>
              </a:rPr>
              <a:t>Part 4: Content Creation  and </a:t>
            </a:r>
            <a:r>
              <a:rPr lang="en-IN" sz="2000" b="1" dirty="0" err="1" smtClean="0">
                <a:latin typeface="Arial" pitchFamily="34" charset="0"/>
                <a:cs typeface="Arial" pitchFamily="34" charset="0"/>
              </a:rPr>
              <a:t>Curation</a:t>
            </a:r>
            <a:r>
              <a:rPr lang="en-IN" sz="2000" b="1" dirty="0" smtClean="0">
                <a:latin typeface="Arial" pitchFamily="34" charset="0"/>
                <a:cs typeface="Arial" pitchFamily="34" charset="0"/>
              </a:rPr>
              <a:t> (Post creations, Designs/video Editing, Ad campaigns over social Media and Email Ideation and creation)</a:t>
            </a:r>
            <a:endParaRPr lang="en-US" sz="2000" b="1" dirty="0">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3-08-03 at 1.49.09 AM.jpeg"/>
          <p:cNvPicPr>
            <a:picLocks noChangeAspect="1"/>
          </p:cNvPicPr>
          <p:nvPr/>
        </p:nvPicPr>
        <p:blipFill>
          <a:blip r:embed="rId2"/>
          <a:stretch>
            <a:fillRect/>
          </a:stretch>
        </p:blipFill>
        <p:spPr>
          <a:xfrm>
            <a:off x="642910" y="1857364"/>
            <a:ext cx="2286016" cy="4572008"/>
          </a:xfrm>
          <a:prstGeom prst="rect">
            <a:avLst/>
          </a:prstGeom>
        </p:spPr>
      </p:pic>
      <p:pic>
        <p:nvPicPr>
          <p:cNvPr id="3" name="Picture 2" descr="WhatsApp Image 2023-08-03 at 1.49.10 AM.jpeg"/>
          <p:cNvPicPr>
            <a:picLocks noChangeAspect="1"/>
          </p:cNvPicPr>
          <p:nvPr/>
        </p:nvPicPr>
        <p:blipFill>
          <a:blip r:embed="rId3"/>
          <a:stretch>
            <a:fillRect/>
          </a:stretch>
        </p:blipFill>
        <p:spPr>
          <a:xfrm>
            <a:off x="3428992" y="1857364"/>
            <a:ext cx="2328868" cy="4572008"/>
          </a:xfrm>
          <a:prstGeom prst="rect">
            <a:avLst/>
          </a:prstGeom>
        </p:spPr>
      </p:pic>
      <p:sp>
        <p:nvSpPr>
          <p:cNvPr id="6" name="TextBox 5"/>
          <p:cNvSpPr txBox="1"/>
          <p:nvPr/>
        </p:nvSpPr>
        <p:spPr>
          <a:xfrm>
            <a:off x="857224" y="1500174"/>
            <a:ext cx="2214578" cy="369332"/>
          </a:xfrm>
          <a:prstGeom prst="rect">
            <a:avLst/>
          </a:prstGeom>
          <a:noFill/>
        </p:spPr>
        <p:txBody>
          <a:bodyPr wrap="square" rtlCol="0">
            <a:spAutoFit/>
          </a:bodyPr>
          <a:lstStyle/>
          <a:p>
            <a:r>
              <a:rPr lang="en-IN" dirty="0" smtClean="0">
                <a:latin typeface="Baskerville Old Face" pitchFamily="18" charset="0"/>
              </a:rPr>
              <a:t>Account Reached</a:t>
            </a:r>
            <a:endParaRPr lang="en-US" dirty="0">
              <a:latin typeface="Baskerville Old Face" pitchFamily="18" charset="0"/>
            </a:endParaRPr>
          </a:p>
        </p:txBody>
      </p:sp>
      <p:sp>
        <p:nvSpPr>
          <p:cNvPr id="7" name="TextBox 6"/>
          <p:cNvSpPr txBox="1"/>
          <p:nvPr/>
        </p:nvSpPr>
        <p:spPr>
          <a:xfrm>
            <a:off x="3643306" y="1500174"/>
            <a:ext cx="2357454" cy="369332"/>
          </a:xfrm>
          <a:prstGeom prst="rect">
            <a:avLst/>
          </a:prstGeom>
          <a:noFill/>
        </p:spPr>
        <p:txBody>
          <a:bodyPr wrap="square" rtlCol="0">
            <a:spAutoFit/>
          </a:bodyPr>
          <a:lstStyle/>
          <a:p>
            <a:r>
              <a:rPr lang="en-IN" dirty="0" smtClean="0">
                <a:latin typeface="Baskerville Old Face" pitchFamily="18" charset="0"/>
              </a:rPr>
              <a:t>Account engaged</a:t>
            </a:r>
            <a:endParaRPr lang="en-US" dirty="0">
              <a:latin typeface="Baskerville Old Face" pitchFamily="18" charset="0"/>
            </a:endParaRPr>
          </a:p>
        </p:txBody>
      </p:sp>
      <p:sp>
        <p:nvSpPr>
          <p:cNvPr id="8" name="TextBox 7"/>
          <p:cNvSpPr txBox="1"/>
          <p:nvPr/>
        </p:nvSpPr>
        <p:spPr>
          <a:xfrm>
            <a:off x="6500826" y="1500174"/>
            <a:ext cx="2000264" cy="369332"/>
          </a:xfrm>
          <a:prstGeom prst="rect">
            <a:avLst/>
          </a:prstGeom>
          <a:noFill/>
        </p:spPr>
        <p:txBody>
          <a:bodyPr wrap="square" rtlCol="0">
            <a:spAutoFit/>
          </a:bodyPr>
          <a:lstStyle/>
          <a:p>
            <a:r>
              <a:rPr lang="en-IN" dirty="0" err="1" smtClean="0">
                <a:latin typeface="Baskerville Old Face" pitchFamily="18" charset="0"/>
              </a:rPr>
              <a:t>Instagram</a:t>
            </a:r>
            <a:r>
              <a:rPr lang="en-IN" dirty="0" smtClean="0">
                <a:latin typeface="Baskerville Old Face" pitchFamily="18" charset="0"/>
              </a:rPr>
              <a:t> Page</a:t>
            </a:r>
            <a:endParaRPr lang="en-US" dirty="0">
              <a:latin typeface="Baskerville Old Face" pitchFamily="18" charset="0"/>
            </a:endParaRPr>
          </a:p>
        </p:txBody>
      </p:sp>
      <p:sp>
        <p:nvSpPr>
          <p:cNvPr id="9" name="TextBox 8"/>
          <p:cNvSpPr txBox="1"/>
          <p:nvPr/>
        </p:nvSpPr>
        <p:spPr>
          <a:xfrm>
            <a:off x="357158" y="214290"/>
            <a:ext cx="8429684" cy="1015663"/>
          </a:xfrm>
          <a:prstGeom prst="rect">
            <a:avLst/>
          </a:prstGeom>
          <a:noFill/>
        </p:spPr>
        <p:txBody>
          <a:bodyPr wrap="square" rtlCol="0">
            <a:spAutoFit/>
          </a:bodyPr>
          <a:lstStyle/>
          <a:p>
            <a:pPr algn="ctr"/>
            <a:r>
              <a:rPr lang="en-IN" sz="2000" b="1" dirty="0" smtClean="0">
                <a:latin typeface="Arial" pitchFamily="34" charset="0"/>
                <a:cs typeface="Arial" pitchFamily="34" charset="0"/>
              </a:rPr>
              <a:t>Part 4: Content Creation  and </a:t>
            </a:r>
            <a:r>
              <a:rPr lang="en-IN" sz="2000" b="1" dirty="0" err="1" smtClean="0">
                <a:latin typeface="Arial" pitchFamily="34" charset="0"/>
                <a:cs typeface="Arial" pitchFamily="34" charset="0"/>
              </a:rPr>
              <a:t>Curation</a:t>
            </a:r>
            <a:r>
              <a:rPr lang="en-IN" sz="2000" b="1" dirty="0" smtClean="0">
                <a:latin typeface="Arial" pitchFamily="34" charset="0"/>
                <a:cs typeface="Arial" pitchFamily="34" charset="0"/>
              </a:rPr>
              <a:t> (Post creations, Designs/video Editing, Ad campaigns over social Media and Email Ideation and creation)</a:t>
            </a:r>
            <a:endParaRPr lang="en-US" sz="2000" b="1" dirty="0">
              <a:latin typeface="Arial" pitchFamily="34" charset="0"/>
              <a:cs typeface="Arial" pitchFamily="34" charset="0"/>
            </a:endParaRPr>
          </a:p>
        </p:txBody>
      </p:sp>
      <p:pic>
        <p:nvPicPr>
          <p:cNvPr id="10" name="Picture 9" descr="WhatsApp Image 2023-08-03 at 2.22.47 PM.jpeg"/>
          <p:cNvPicPr>
            <a:picLocks noChangeAspect="1"/>
          </p:cNvPicPr>
          <p:nvPr/>
        </p:nvPicPr>
        <p:blipFill>
          <a:blip r:embed="rId4"/>
          <a:stretch>
            <a:fillRect/>
          </a:stretch>
        </p:blipFill>
        <p:spPr>
          <a:xfrm>
            <a:off x="6286512" y="1857364"/>
            <a:ext cx="2357454" cy="457203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500042"/>
            <a:ext cx="8643998" cy="1323439"/>
          </a:xfrm>
          <a:prstGeom prst="rect">
            <a:avLst/>
          </a:prstGeom>
          <a:noFill/>
        </p:spPr>
        <p:txBody>
          <a:bodyPr wrap="square" rtlCol="0">
            <a:spAutoFit/>
          </a:bodyPr>
          <a:lstStyle/>
          <a:p>
            <a:pPr algn="ctr"/>
            <a:r>
              <a:rPr lang="en-IN" sz="2000" b="1" dirty="0" smtClean="0">
                <a:latin typeface="Arial" pitchFamily="34" charset="0"/>
                <a:cs typeface="Arial" pitchFamily="34" charset="0"/>
              </a:rPr>
              <a:t> Part 4: Content Creation  and </a:t>
            </a:r>
            <a:r>
              <a:rPr lang="en-IN" sz="2000" b="1" dirty="0" err="1" smtClean="0">
                <a:latin typeface="Arial" pitchFamily="34" charset="0"/>
                <a:cs typeface="Arial" pitchFamily="34" charset="0"/>
              </a:rPr>
              <a:t>Curation</a:t>
            </a:r>
            <a:r>
              <a:rPr lang="en-IN" sz="2000" b="1" dirty="0" smtClean="0">
                <a:latin typeface="Arial" pitchFamily="34" charset="0"/>
                <a:cs typeface="Arial" pitchFamily="34" charset="0"/>
              </a:rPr>
              <a:t> (Post creations, Designs/video Editing, Ad campaigns over social Media and Email Ideation and creation)</a:t>
            </a:r>
            <a:endParaRPr lang="en-US" sz="2000" b="1" dirty="0" smtClean="0">
              <a:latin typeface="Arial" pitchFamily="34" charset="0"/>
              <a:cs typeface="Arial" pitchFamily="34" charset="0"/>
            </a:endParaRPr>
          </a:p>
          <a:p>
            <a:pPr algn="ctr"/>
            <a:endParaRPr lang="en-US" sz="2000" dirty="0">
              <a:latin typeface="Arial" pitchFamily="34" charset="0"/>
              <a:cs typeface="Arial" pitchFamily="34" charset="0"/>
            </a:endParaRPr>
          </a:p>
        </p:txBody>
      </p:sp>
      <p:sp>
        <p:nvSpPr>
          <p:cNvPr id="4" name="TextBox 3"/>
          <p:cNvSpPr txBox="1"/>
          <p:nvPr/>
        </p:nvSpPr>
        <p:spPr>
          <a:xfrm>
            <a:off x="357158" y="1643050"/>
            <a:ext cx="3786214" cy="2031325"/>
          </a:xfrm>
          <a:prstGeom prst="rect">
            <a:avLst/>
          </a:prstGeom>
          <a:noFill/>
        </p:spPr>
        <p:txBody>
          <a:bodyPr wrap="square" rtlCol="0">
            <a:spAutoFit/>
          </a:bodyPr>
          <a:lstStyle/>
          <a:p>
            <a:r>
              <a:rPr lang="en-IN" b="1" dirty="0" smtClean="0">
                <a:latin typeface="Baskerville Old Face" pitchFamily="18" charset="0"/>
              </a:rPr>
              <a:t>FORMAT 1: </a:t>
            </a:r>
            <a:r>
              <a:rPr lang="en-IN" dirty="0" err="1" smtClean="0">
                <a:latin typeface="Baskerville Old Face" pitchFamily="18" charset="0"/>
              </a:rPr>
              <a:t>Instagram</a:t>
            </a:r>
            <a:r>
              <a:rPr lang="en-IN" dirty="0" smtClean="0">
                <a:latin typeface="Baskerville Old Face" pitchFamily="18" charset="0"/>
              </a:rPr>
              <a:t> story and post creation </a:t>
            </a:r>
          </a:p>
          <a:p>
            <a:r>
              <a:rPr lang="en-IN" b="1" dirty="0" smtClean="0">
                <a:latin typeface="Baskerville Old Face" pitchFamily="18" charset="0"/>
              </a:rPr>
              <a:t>Aim: </a:t>
            </a:r>
            <a:r>
              <a:rPr lang="en-IN" dirty="0" smtClean="0">
                <a:latin typeface="Baskerville Old Face" pitchFamily="18" charset="0"/>
              </a:rPr>
              <a:t>To enhance customer relationship.</a:t>
            </a:r>
          </a:p>
          <a:p>
            <a:r>
              <a:rPr lang="en-IN" b="1" dirty="0" smtClean="0">
                <a:latin typeface="Baskerville Old Face" pitchFamily="18" charset="0"/>
              </a:rPr>
              <a:t>Idea: </a:t>
            </a:r>
            <a:r>
              <a:rPr lang="en-IN" dirty="0" smtClean="0">
                <a:latin typeface="Baskerville Old Face" pitchFamily="18" charset="0"/>
              </a:rPr>
              <a:t>To increase the customer interaction and feedback support.</a:t>
            </a:r>
          </a:p>
          <a:p>
            <a:r>
              <a:rPr lang="en-IN" b="1" dirty="0" smtClean="0">
                <a:latin typeface="Baskerville Old Face" pitchFamily="18" charset="0"/>
              </a:rPr>
              <a:t>Link: </a:t>
            </a:r>
            <a:r>
              <a:rPr lang="en-IN" b="1" dirty="0" smtClean="0">
                <a:latin typeface="Baskerville Old Face" pitchFamily="18" charset="0"/>
                <a:hlinkClick r:id="rId2"/>
              </a:rPr>
              <a:t>click here</a:t>
            </a:r>
            <a:endParaRPr lang="en-US" b="1" dirty="0">
              <a:latin typeface="Baskerville Old Face" pitchFamily="18" charset="0"/>
            </a:endParaRPr>
          </a:p>
        </p:txBody>
      </p:sp>
      <p:sp>
        <p:nvSpPr>
          <p:cNvPr id="5" name="TextBox 4"/>
          <p:cNvSpPr txBox="1"/>
          <p:nvPr/>
        </p:nvSpPr>
        <p:spPr>
          <a:xfrm>
            <a:off x="4071934" y="1643050"/>
            <a:ext cx="4714908" cy="5601533"/>
          </a:xfrm>
          <a:prstGeom prst="rect">
            <a:avLst/>
          </a:prstGeom>
          <a:noFill/>
        </p:spPr>
        <p:txBody>
          <a:bodyPr wrap="square" rtlCol="0">
            <a:spAutoFit/>
          </a:bodyPr>
          <a:lstStyle/>
          <a:p>
            <a:r>
              <a:rPr lang="en-IN" sz="2000" b="1" dirty="0" smtClean="0">
                <a:latin typeface="Baskerville Old Face" pitchFamily="18" charset="0"/>
              </a:rPr>
              <a:t>Significance of </a:t>
            </a:r>
            <a:r>
              <a:rPr lang="en-IN" sz="2000" b="1" dirty="0" err="1">
                <a:latin typeface="Baskerville Old Face" pitchFamily="18" charset="0"/>
              </a:rPr>
              <a:t>I</a:t>
            </a:r>
            <a:r>
              <a:rPr lang="en-IN" sz="2000" b="1" dirty="0" err="1" smtClean="0">
                <a:latin typeface="Baskerville Old Face" pitchFamily="18" charset="0"/>
              </a:rPr>
              <a:t>nstagram</a:t>
            </a:r>
            <a:r>
              <a:rPr lang="en-IN" sz="2000" b="1" dirty="0" smtClean="0">
                <a:latin typeface="Baskerville Old Face" pitchFamily="18" charset="0"/>
              </a:rPr>
              <a:t> story and post creation:</a:t>
            </a:r>
          </a:p>
          <a:p>
            <a:pPr>
              <a:buFont typeface="Arial" pitchFamily="34" charset="0"/>
              <a:buChar char="•"/>
            </a:pPr>
            <a:r>
              <a:rPr lang="en-US" b="1" dirty="0">
                <a:latin typeface="Baskerville Old Face" pitchFamily="18" charset="0"/>
              </a:rPr>
              <a:t>Helps in Engagement:</a:t>
            </a:r>
          </a:p>
          <a:p>
            <a:r>
              <a:rPr lang="en-US" dirty="0">
                <a:latin typeface="Baskerville Old Face" pitchFamily="18" charset="0"/>
              </a:rPr>
              <a:t>Generally, social media is proven to be the best platform for maintaining relationships with customers. </a:t>
            </a:r>
            <a:endParaRPr lang="en-US" dirty="0" smtClean="0">
              <a:latin typeface="Baskerville Old Face" pitchFamily="18" charset="0"/>
            </a:endParaRPr>
          </a:p>
          <a:p>
            <a:pPr>
              <a:buFont typeface="Arial" pitchFamily="34" charset="0"/>
              <a:buChar char="•"/>
            </a:pPr>
            <a:r>
              <a:rPr lang="en-US" b="1" dirty="0">
                <a:latin typeface="Baskerville Old Face" pitchFamily="18" charset="0"/>
              </a:rPr>
              <a:t>Strengthening of Brand:</a:t>
            </a:r>
          </a:p>
          <a:p>
            <a:r>
              <a:rPr lang="en-US" dirty="0" err="1" smtClean="0">
                <a:latin typeface="Baskerville Old Face" pitchFamily="18" charset="0"/>
              </a:rPr>
              <a:t>Instagram</a:t>
            </a:r>
            <a:r>
              <a:rPr lang="en-US" dirty="0" smtClean="0">
                <a:latin typeface="Baskerville Old Face" pitchFamily="18" charset="0"/>
              </a:rPr>
              <a:t> marketing</a:t>
            </a:r>
            <a:r>
              <a:rPr lang="en-US" dirty="0">
                <a:latin typeface="Baskerville Old Face" pitchFamily="18" charset="0"/>
              </a:rPr>
              <a:t> has helped magically for brand awareness. This social network has helped users to discover new services and products</a:t>
            </a:r>
            <a:r>
              <a:rPr lang="en-US" dirty="0" smtClean="0">
                <a:latin typeface="Baskerville Old Face" pitchFamily="18" charset="0"/>
              </a:rPr>
              <a:t>.</a:t>
            </a:r>
          </a:p>
          <a:p>
            <a:r>
              <a:rPr lang="en-US" b="1" dirty="0">
                <a:latin typeface="Baskerville Old Face" pitchFamily="18" charset="0"/>
              </a:rPr>
              <a:t>Helps in Sales Enlargement:</a:t>
            </a:r>
          </a:p>
          <a:p>
            <a:r>
              <a:rPr lang="en-US" dirty="0">
                <a:latin typeface="Baskerville Old Face" pitchFamily="18" charset="0"/>
              </a:rPr>
              <a:t>We all know that purchasing made by the </a:t>
            </a:r>
            <a:r>
              <a:rPr lang="en-US" dirty="0" err="1">
                <a:latin typeface="Baskerville Old Face" pitchFamily="18" charset="0"/>
              </a:rPr>
              <a:t>Instagram</a:t>
            </a:r>
            <a:r>
              <a:rPr lang="en-US" dirty="0">
                <a:latin typeface="Baskerville Old Face" pitchFamily="18" charset="0"/>
              </a:rPr>
              <a:t> audience is willing. There is a gigantic buying </a:t>
            </a:r>
            <a:r>
              <a:rPr lang="en-US" dirty="0" smtClean="0">
                <a:latin typeface="Baskerville Old Face" pitchFamily="18" charset="0"/>
              </a:rPr>
              <a:t>audience.</a:t>
            </a:r>
          </a:p>
          <a:p>
            <a:r>
              <a:rPr lang="en-US" b="1" dirty="0">
                <a:latin typeface="Baskerville Old Face" pitchFamily="18" charset="0"/>
              </a:rPr>
              <a:t>Growth Opportunity of Audience:</a:t>
            </a:r>
          </a:p>
          <a:p>
            <a:r>
              <a:rPr lang="en-US" dirty="0" err="1">
                <a:latin typeface="Baskerville Old Face" pitchFamily="18" charset="0"/>
              </a:rPr>
              <a:t>Instagram</a:t>
            </a:r>
            <a:r>
              <a:rPr lang="en-US" dirty="0">
                <a:latin typeface="Baskerville Old Face" pitchFamily="18" charset="0"/>
              </a:rPr>
              <a:t> helps in increasing our business’s reach by helping in defining the target audience.</a:t>
            </a:r>
            <a:endParaRPr lang="en-US" dirty="0" smtClean="0">
              <a:latin typeface="Baskerville Old Face" pitchFamily="18" charset="0"/>
            </a:endParaRPr>
          </a:p>
          <a:p>
            <a:endParaRPr lang="en-US" sz="1600" dirty="0" smtClean="0"/>
          </a:p>
          <a:p>
            <a:endParaRPr lang="en-US" sz="1600" dirty="0" smtClean="0"/>
          </a:p>
          <a:p>
            <a:endParaRPr lang="en-US" sz="1600" b="1" dirty="0">
              <a:latin typeface="Baskerville Old Face"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sApp Image 2023-08-03 at 11.34.30 PM.jpeg"/>
          <p:cNvPicPr>
            <a:picLocks noChangeAspect="1"/>
          </p:cNvPicPr>
          <p:nvPr/>
        </p:nvPicPr>
        <p:blipFill>
          <a:blip r:embed="rId2"/>
          <a:stretch>
            <a:fillRect/>
          </a:stretch>
        </p:blipFill>
        <p:spPr>
          <a:xfrm>
            <a:off x="6215074" y="1000108"/>
            <a:ext cx="2614620" cy="4500594"/>
          </a:xfrm>
          <a:prstGeom prst="rect">
            <a:avLst/>
          </a:prstGeom>
          <a:ln>
            <a:noFill/>
          </a:ln>
          <a:effectLst>
            <a:outerShdw blurRad="292100" dist="139700" dir="2700000" algn="tl" rotWithShape="0">
              <a:srgbClr val="333333">
                <a:alpha val="65000"/>
              </a:srgbClr>
            </a:outerShdw>
          </a:effectLst>
        </p:spPr>
      </p:pic>
      <p:pic>
        <p:nvPicPr>
          <p:cNvPr id="4" name="Picture 3" descr="WhatsApp Image 2023-08-03 at 11.34.29 PM.jpeg"/>
          <p:cNvPicPr>
            <a:picLocks noChangeAspect="1"/>
          </p:cNvPicPr>
          <p:nvPr/>
        </p:nvPicPr>
        <p:blipFill>
          <a:blip r:embed="rId3"/>
          <a:stretch>
            <a:fillRect/>
          </a:stretch>
        </p:blipFill>
        <p:spPr>
          <a:xfrm>
            <a:off x="571472" y="1071546"/>
            <a:ext cx="2500330" cy="4429156"/>
          </a:xfrm>
          <a:prstGeom prst="rect">
            <a:avLst/>
          </a:prstGeom>
          <a:ln>
            <a:noFill/>
          </a:ln>
          <a:effectLst>
            <a:outerShdw blurRad="292100" dist="139700" dir="2700000" algn="tl" rotWithShape="0">
              <a:srgbClr val="333333">
                <a:alpha val="65000"/>
              </a:srgbClr>
            </a:outerShdw>
          </a:effectLst>
        </p:spPr>
      </p:pic>
      <p:pic>
        <p:nvPicPr>
          <p:cNvPr id="5" name="Picture 4" descr="WhatsApp Image 2023-08-03 at 11.34.27 PM.jpeg"/>
          <p:cNvPicPr>
            <a:picLocks noChangeAspect="1"/>
          </p:cNvPicPr>
          <p:nvPr/>
        </p:nvPicPr>
        <p:blipFill>
          <a:blip r:embed="rId4"/>
          <a:stretch>
            <a:fillRect/>
          </a:stretch>
        </p:blipFill>
        <p:spPr>
          <a:xfrm>
            <a:off x="3428992" y="1714488"/>
            <a:ext cx="2443158" cy="450057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214678" y="142852"/>
            <a:ext cx="3500462" cy="400110"/>
          </a:xfrm>
          <a:prstGeom prst="rect">
            <a:avLst/>
          </a:prstGeom>
          <a:noFill/>
        </p:spPr>
        <p:txBody>
          <a:bodyPr wrap="square" rtlCol="0">
            <a:spAutoFit/>
          </a:bodyPr>
          <a:lstStyle/>
          <a:p>
            <a:r>
              <a:rPr lang="en-IN" sz="2000" b="1" dirty="0" smtClean="0">
                <a:latin typeface="Baskerville Old Face" pitchFamily="18" charset="0"/>
                <a:cs typeface="Arial" pitchFamily="34" charset="0"/>
              </a:rPr>
              <a:t>INSTAGRAM  STORIES</a:t>
            </a:r>
            <a:endParaRPr lang="en-US" sz="2000" b="1" dirty="0">
              <a:latin typeface="Baskerville Old Face" pitchFamily="18" charset="0"/>
              <a:cs typeface="Arial" pitchFamily="34" charset="0"/>
            </a:endParaRPr>
          </a:p>
        </p:txBody>
      </p:sp>
      <p:sp>
        <p:nvSpPr>
          <p:cNvPr id="7" name="TextBox 6"/>
          <p:cNvSpPr txBox="1"/>
          <p:nvPr/>
        </p:nvSpPr>
        <p:spPr>
          <a:xfrm>
            <a:off x="4286248" y="1357298"/>
            <a:ext cx="928694" cy="369332"/>
          </a:xfrm>
          <a:prstGeom prst="rect">
            <a:avLst/>
          </a:prstGeom>
          <a:noFill/>
        </p:spPr>
        <p:txBody>
          <a:bodyPr wrap="square" rtlCol="0">
            <a:spAutoFit/>
          </a:bodyPr>
          <a:lstStyle/>
          <a:p>
            <a:r>
              <a:rPr lang="en-IN" dirty="0" smtClean="0">
                <a:latin typeface="Baskerville Old Face" pitchFamily="18" charset="0"/>
              </a:rPr>
              <a:t>QUIZ</a:t>
            </a:r>
            <a:endParaRPr lang="en-US" dirty="0">
              <a:latin typeface="Baskerville Old Face" pitchFamily="18" charset="0"/>
            </a:endParaRPr>
          </a:p>
        </p:txBody>
      </p:sp>
      <p:sp>
        <p:nvSpPr>
          <p:cNvPr id="8" name="TextBox 7"/>
          <p:cNvSpPr txBox="1"/>
          <p:nvPr/>
        </p:nvSpPr>
        <p:spPr>
          <a:xfrm>
            <a:off x="7143768" y="642918"/>
            <a:ext cx="857256" cy="369332"/>
          </a:xfrm>
          <a:prstGeom prst="rect">
            <a:avLst/>
          </a:prstGeom>
          <a:noFill/>
        </p:spPr>
        <p:txBody>
          <a:bodyPr wrap="square" rtlCol="0">
            <a:spAutoFit/>
          </a:bodyPr>
          <a:lstStyle/>
          <a:p>
            <a:r>
              <a:rPr lang="en-IN" dirty="0" smtClean="0">
                <a:latin typeface="Baskerville Old Face" pitchFamily="18" charset="0"/>
              </a:rPr>
              <a:t>QUIZ</a:t>
            </a:r>
            <a:endParaRPr lang="en-US" dirty="0"/>
          </a:p>
        </p:txBody>
      </p:sp>
      <p:sp>
        <p:nvSpPr>
          <p:cNvPr id="9" name="TextBox 8"/>
          <p:cNvSpPr txBox="1"/>
          <p:nvPr/>
        </p:nvSpPr>
        <p:spPr>
          <a:xfrm>
            <a:off x="1214414" y="714356"/>
            <a:ext cx="1357322" cy="369332"/>
          </a:xfrm>
          <a:prstGeom prst="rect">
            <a:avLst/>
          </a:prstGeom>
          <a:noFill/>
        </p:spPr>
        <p:txBody>
          <a:bodyPr wrap="square" rtlCol="0">
            <a:spAutoFit/>
          </a:bodyPr>
          <a:lstStyle/>
          <a:p>
            <a:r>
              <a:rPr lang="en-IN" dirty="0" smtClean="0">
                <a:latin typeface="Baskerville Old Face" pitchFamily="18" charset="0"/>
              </a:rPr>
              <a:t>POLLING</a:t>
            </a:r>
            <a:endParaRPr lang="en-US" dirty="0">
              <a:latin typeface="Baskerville Old Face"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solidFill>
                  <a:schemeClr val="tx1"/>
                </a:solidFill>
                <a:latin typeface="Baskerville Old Face" pitchFamily="18" charset="0"/>
              </a:rPr>
              <a:t>TEAM </a:t>
            </a:r>
            <a:r>
              <a:rPr lang="en-US" dirty="0">
                <a:solidFill>
                  <a:schemeClr val="tx1"/>
                </a:solidFill>
                <a:latin typeface="Baskerville Old Face" pitchFamily="18" charset="0"/>
              </a:rPr>
              <a:t>MEMBERS:</a:t>
            </a:r>
            <a:br>
              <a:rPr lang="en-US" dirty="0">
                <a:solidFill>
                  <a:schemeClr val="tx1"/>
                </a:solidFill>
                <a:latin typeface="Baskerville Old Face" pitchFamily="18" charset="0"/>
              </a:rPr>
            </a:br>
            <a:endParaRPr lang="en-US" dirty="0">
              <a:solidFill>
                <a:schemeClr val="tx1"/>
              </a:solidFill>
              <a:latin typeface="Baskerville Old Face" pitchFamily="18" charset="0"/>
            </a:endParaRPr>
          </a:p>
        </p:txBody>
      </p:sp>
      <p:sp>
        <p:nvSpPr>
          <p:cNvPr id="3" name="Content Placeholder 2"/>
          <p:cNvSpPr>
            <a:spLocks noGrp="1"/>
          </p:cNvSpPr>
          <p:nvPr>
            <p:ph idx="1"/>
          </p:nvPr>
        </p:nvSpPr>
        <p:spPr/>
        <p:txBody>
          <a:bodyPr/>
          <a:lstStyle/>
          <a:p>
            <a:pPr algn="ctr">
              <a:buNone/>
            </a:pPr>
            <a:r>
              <a:rPr lang="en-US" dirty="0" smtClean="0">
                <a:latin typeface="Baskerville Old Face" pitchFamily="18" charset="0"/>
              </a:rPr>
              <a:t> </a:t>
            </a:r>
            <a:r>
              <a:rPr lang="en-US" dirty="0" err="1" smtClean="0">
                <a:latin typeface="Baskerville Old Face" pitchFamily="18" charset="0"/>
              </a:rPr>
              <a:t>Keerthika</a:t>
            </a:r>
            <a:r>
              <a:rPr lang="en-US" dirty="0" smtClean="0">
                <a:latin typeface="Baskerville Old Face" pitchFamily="18" charset="0"/>
              </a:rPr>
              <a:t> </a:t>
            </a:r>
            <a:r>
              <a:rPr lang="en-US" dirty="0" err="1">
                <a:latin typeface="Baskerville Old Face" pitchFamily="18" charset="0"/>
              </a:rPr>
              <a:t>Kuppili</a:t>
            </a:r>
            <a:r>
              <a:rPr lang="en-US" dirty="0">
                <a:latin typeface="Baskerville Old Face" pitchFamily="18" charset="0"/>
              </a:rPr>
              <a:t>(Team </a:t>
            </a:r>
            <a:r>
              <a:rPr lang="en-US" dirty="0" smtClean="0">
                <a:latin typeface="Baskerville Old Face" pitchFamily="18" charset="0"/>
              </a:rPr>
              <a:t>leader)</a:t>
            </a:r>
          </a:p>
          <a:p>
            <a:pPr algn="ctr">
              <a:buNone/>
            </a:pPr>
            <a:r>
              <a:rPr lang="en-US" dirty="0" err="1" smtClean="0">
                <a:latin typeface="Baskerville Old Face" pitchFamily="18" charset="0"/>
              </a:rPr>
              <a:t>Lalam</a:t>
            </a:r>
            <a:r>
              <a:rPr lang="en-US" dirty="0" smtClean="0">
                <a:latin typeface="Baskerville Old Face" pitchFamily="18" charset="0"/>
              </a:rPr>
              <a:t> </a:t>
            </a:r>
            <a:r>
              <a:rPr lang="en-US" dirty="0" err="1">
                <a:latin typeface="Baskerville Old Face" pitchFamily="18" charset="0"/>
              </a:rPr>
              <a:t>Chandini</a:t>
            </a:r>
            <a:endParaRPr lang="en-US" dirty="0">
              <a:latin typeface="Baskerville Old Face" pitchFamily="18" charset="0"/>
            </a:endParaRPr>
          </a:p>
          <a:p>
            <a:pPr algn="ctr">
              <a:buNone/>
            </a:pPr>
            <a:r>
              <a:rPr lang="en-US" dirty="0" err="1">
                <a:latin typeface="Baskerville Old Face" pitchFamily="18" charset="0"/>
              </a:rPr>
              <a:t>Malakot</a:t>
            </a:r>
            <a:r>
              <a:rPr lang="en-US" dirty="0">
                <a:latin typeface="Baskerville Old Face" pitchFamily="18" charset="0"/>
              </a:rPr>
              <a:t> </a:t>
            </a:r>
            <a:r>
              <a:rPr lang="en-US" dirty="0" err="1">
                <a:latin typeface="Baskerville Old Face" pitchFamily="18" charset="0"/>
              </a:rPr>
              <a:t>Awshin</a:t>
            </a:r>
            <a:r>
              <a:rPr lang="en-US" dirty="0">
                <a:latin typeface="Baskerville Old Face" pitchFamily="18" charset="0"/>
              </a:rPr>
              <a:t> Krishna</a:t>
            </a:r>
          </a:p>
          <a:p>
            <a:pPr algn="ctr">
              <a:buNone/>
            </a:pPr>
            <a:r>
              <a:rPr lang="en-US" dirty="0" err="1">
                <a:latin typeface="Baskerville Old Face" pitchFamily="18" charset="0"/>
              </a:rPr>
              <a:t>Majji</a:t>
            </a:r>
            <a:r>
              <a:rPr lang="en-US" dirty="0">
                <a:latin typeface="Baskerville Old Face" pitchFamily="18" charset="0"/>
              </a:rPr>
              <a:t> </a:t>
            </a:r>
            <a:r>
              <a:rPr lang="en-US" dirty="0" err="1">
                <a:latin typeface="Baskerville Old Face" pitchFamily="18" charset="0"/>
              </a:rPr>
              <a:t>Saketh</a:t>
            </a:r>
            <a:endParaRPr lang="en-US" dirty="0">
              <a:latin typeface="Baskerville Old Face" pitchFamily="18" charset="0"/>
            </a:endParaRPr>
          </a:p>
          <a:p>
            <a:pPr algn="ctr">
              <a:buNone/>
            </a:pPr>
            <a:r>
              <a:rPr lang="en-US" dirty="0" err="1">
                <a:latin typeface="Baskerville Old Face" pitchFamily="18" charset="0"/>
              </a:rPr>
              <a:t>Lagudu</a:t>
            </a:r>
            <a:r>
              <a:rPr lang="en-US" dirty="0">
                <a:latin typeface="Baskerville Old Face" pitchFamily="18" charset="0"/>
              </a:rPr>
              <a:t> </a:t>
            </a:r>
            <a:r>
              <a:rPr lang="en-US" dirty="0" err="1">
                <a:latin typeface="Baskerville Old Face" pitchFamily="18" charset="0"/>
              </a:rPr>
              <a:t>Sai</a:t>
            </a:r>
            <a:r>
              <a:rPr lang="en-US" dirty="0">
                <a:latin typeface="Baskerville Old Face" pitchFamily="18" charset="0"/>
              </a:rPr>
              <a:t> </a:t>
            </a:r>
            <a:r>
              <a:rPr lang="en-US" dirty="0" err="1" smtClean="0">
                <a:latin typeface="Baskerville Old Face" pitchFamily="18" charset="0"/>
              </a:rPr>
              <a:t>Likitha</a:t>
            </a:r>
            <a:r>
              <a:rPr lang="en-US" dirty="0">
                <a:latin typeface="Baskerville Old Face" pitchFamily="18" charset="0"/>
              </a:rPr>
              <a:t/>
            </a:r>
            <a:br>
              <a:rPr lang="en-US" dirty="0">
                <a:latin typeface="Baskerville Old Face" pitchFamily="18" charset="0"/>
              </a:rPr>
            </a:br>
            <a:endParaRPr lang="en-US" dirty="0">
              <a:latin typeface="Baskerville Old Face" pitchFamily="18" charset="0"/>
            </a:endParaRPr>
          </a:p>
        </p:txBody>
      </p:sp>
      <p:pic>
        <p:nvPicPr>
          <p:cNvPr id="6" name="Picture 5" descr="image.jpg"/>
          <p:cNvPicPr>
            <a:picLocks noChangeAspect="1"/>
          </p:cNvPicPr>
          <p:nvPr/>
        </p:nvPicPr>
        <p:blipFill>
          <a:blip r:embed="rId2" cstate="print"/>
          <a:stretch>
            <a:fillRect/>
          </a:stretch>
        </p:blipFill>
        <p:spPr>
          <a:xfrm>
            <a:off x="5643570" y="4623799"/>
            <a:ext cx="3214678" cy="223420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357166"/>
            <a:ext cx="8286808" cy="1015663"/>
          </a:xfrm>
          <a:prstGeom prst="rect">
            <a:avLst/>
          </a:prstGeom>
          <a:noFill/>
        </p:spPr>
        <p:txBody>
          <a:bodyPr wrap="square" rtlCol="0">
            <a:spAutoFit/>
          </a:bodyPr>
          <a:lstStyle/>
          <a:p>
            <a:pPr algn="ctr"/>
            <a:r>
              <a:rPr lang="en-IN" sz="2000" b="1" dirty="0" smtClean="0">
                <a:latin typeface="Arial" pitchFamily="34" charset="0"/>
                <a:cs typeface="Arial" pitchFamily="34" charset="0"/>
              </a:rPr>
              <a:t>Part 4: Content Creation  and </a:t>
            </a:r>
            <a:r>
              <a:rPr lang="en-IN" sz="2000" b="1" dirty="0" err="1" smtClean="0">
                <a:latin typeface="Arial" pitchFamily="34" charset="0"/>
                <a:cs typeface="Arial" pitchFamily="34" charset="0"/>
              </a:rPr>
              <a:t>Curation</a:t>
            </a:r>
            <a:r>
              <a:rPr lang="en-IN" sz="2000" b="1" dirty="0" smtClean="0">
                <a:latin typeface="Arial" pitchFamily="34" charset="0"/>
                <a:cs typeface="Arial" pitchFamily="34" charset="0"/>
              </a:rPr>
              <a:t> (Post creations, Designs/video Editing, Ad campaigns over social Media and Email Ideation and creation)</a:t>
            </a:r>
            <a:endParaRPr lang="en-US" sz="2000" dirty="0"/>
          </a:p>
        </p:txBody>
      </p:sp>
      <p:sp>
        <p:nvSpPr>
          <p:cNvPr id="3" name="TextBox 2"/>
          <p:cNvSpPr txBox="1"/>
          <p:nvPr/>
        </p:nvSpPr>
        <p:spPr>
          <a:xfrm>
            <a:off x="285720" y="1500174"/>
            <a:ext cx="4000528" cy="5016758"/>
          </a:xfrm>
          <a:prstGeom prst="rect">
            <a:avLst/>
          </a:prstGeom>
          <a:noFill/>
        </p:spPr>
        <p:txBody>
          <a:bodyPr wrap="square" rtlCol="0">
            <a:spAutoFit/>
          </a:bodyPr>
          <a:lstStyle/>
          <a:p>
            <a:r>
              <a:rPr lang="en-IN" sz="2000" b="1" dirty="0" smtClean="0">
                <a:latin typeface="Baskerville Old Face" pitchFamily="18" charset="0"/>
                <a:cs typeface="Arial" pitchFamily="34" charset="0"/>
              </a:rPr>
              <a:t>Format 2</a:t>
            </a:r>
            <a:r>
              <a:rPr lang="en-IN" sz="2000" dirty="0" smtClean="0">
                <a:latin typeface="Baskerville Old Face" pitchFamily="18" charset="0"/>
                <a:cs typeface="Arial" pitchFamily="34" charset="0"/>
              </a:rPr>
              <a:t>: Design and Video Editing</a:t>
            </a:r>
          </a:p>
          <a:p>
            <a:r>
              <a:rPr lang="en-IN" sz="2000" b="1" dirty="0" smtClean="0">
                <a:latin typeface="Baskerville Old Face" pitchFamily="18" charset="0"/>
                <a:cs typeface="Arial" pitchFamily="34" charset="0"/>
              </a:rPr>
              <a:t>Aim</a:t>
            </a:r>
            <a:r>
              <a:rPr lang="en-IN" sz="2000" dirty="0" smtClean="0">
                <a:latin typeface="Baskerville Old Face" pitchFamily="18" charset="0"/>
                <a:cs typeface="Arial" pitchFamily="34" charset="0"/>
              </a:rPr>
              <a:t>: To enhance LIC brand image and value.</a:t>
            </a:r>
          </a:p>
          <a:p>
            <a:r>
              <a:rPr lang="en-IN" sz="2000" b="1" dirty="0" smtClean="0">
                <a:latin typeface="Baskerville Old Face" pitchFamily="18" charset="0"/>
                <a:cs typeface="Arial" pitchFamily="34" charset="0"/>
              </a:rPr>
              <a:t>Date</a:t>
            </a:r>
            <a:r>
              <a:rPr lang="en-IN" sz="2000" dirty="0" smtClean="0">
                <a:latin typeface="Baskerville Old Face" pitchFamily="18" charset="0"/>
                <a:cs typeface="Arial" pitchFamily="34" charset="0"/>
              </a:rPr>
              <a:t>: 2</a:t>
            </a:r>
            <a:r>
              <a:rPr lang="en-IN" sz="2000" baseline="30000" dirty="0" smtClean="0">
                <a:latin typeface="Baskerville Old Face" pitchFamily="18" charset="0"/>
                <a:cs typeface="Arial" pitchFamily="34" charset="0"/>
              </a:rPr>
              <a:t>nd</a:t>
            </a:r>
            <a:r>
              <a:rPr lang="en-IN" sz="2000" dirty="0" smtClean="0">
                <a:latin typeface="Baskerville Old Face" pitchFamily="18" charset="0"/>
                <a:cs typeface="Arial" pitchFamily="34" charset="0"/>
              </a:rPr>
              <a:t> August 2023</a:t>
            </a:r>
          </a:p>
          <a:p>
            <a:r>
              <a:rPr lang="en-IN" sz="2000" b="1" dirty="0" smtClean="0">
                <a:latin typeface="Baskerville Old Face" pitchFamily="18" charset="0"/>
                <a:cs typeface="Arial" pitchFamily="34" charset="0"/>
              </a:rPr>
              <a:t>Idea</a:t>
            </a:r>
            <a:r>
              <a:rPr lang="en-IN" sz="2000" dirty="0" smtClean="0">
                <a:latin typeface="Baskerville Old Face" pitchFamily="18" charset="0"/>
                <a:cs typeface="Arial" pitchFamily="34" charset="0"/>
              </a:rPr>
              <a:t>: We have created an imaginary situation in a small family showcasing the importance of LIC Insurance.  </a:t>
            </a:r>
          </a:p>
          <a:p>
            <a:r>
              <a:rPr lang="en-IN" sz="2000" b="1" dirty="0" smtClean="0">
                <a:latin typeface="Baskerville Old Face" pitchFamily="18" charset="0"/>
                <a:cs typeface="Arial" pitchFamily="34" charset="0"/>
              </a:rPr>
              <a:t>Topic</a:t>
            </a:r>
            <a:r>
              <a:rPr lang="en-IN" sz="2000" dirty="0" smtClean="0">
                <a:latin typeface="Baskerville Old Face" pitchFamily="18" charset="0"/>
                <a:cs typeface="Arial" pitchFamily="34" charset="0"/>
              </a:rPr>
              <a:t>: Presenting the need of LIC insurance.</a:t>
            </a:r>
          </a:p>
          <a:p>
            <a:r>
              <a:rPr lang="en-IN" sz="2000" b="1" dirty="0" smtClean="0">
                <a:latin typeface="Baskerville Old Face" pitchFamily="18" charset="0"/>
                <a:cs typeface="Arial" pitchFamily="34" charset="0"/>
              </a:rPr>
              <a:t>Link: </a:t>
            </a:r>
            <a:r>
              <a:rPr lang="en-IN" sz="2000" dirty="0" smtClean="0">
                <a:latin typeface="Baskerville Old Face" pitchFamily="18" charset="0"/>
                <a:cs typeface="Arial" pitchFamily="34" charset="0"/>
                <a:hlinkClick r:id="rId2"/>
              </a:rPr>
              <a:t>Click for </a:t>
            </a:r>
            <a:r>
              <a:rPr lang="en-IN" sz="2000" dirty="0" err="1" smtClean="0">
                <a:latin typeface="Baskerville Old Face" pitchFamily="18" charset="0"/>
                <a:cs typeface="Arial" pitchFamily="34" charset="0"/>
                <a:hlinkClick r:id="rId2"/>
              </a:rPr>
              <a:t>Instagram</a:t>
            </a:r>
            <a:r>
              <a:rPr lang="en-IN" sz="2000" dirty="0" smtClean="0">
                <a:latin typeface="Baskerville Old Face" pitchFamily="18" charset="0"/>
                <a:cs typeface="Arial" pitchFamily="34" charset="0"/>
                <a:hlinkClick r:id="rId2"/>
              </a:rPr>
              <a:t> video</a:t>
            </a:r>
            <a:endParaRPr lang="en-IN" sz="2000" dirty="0" smtClean="0">
              <a:latin typeface="Baskerville Old Face" pitchFamily="18" charset="0"/>
              <a:cs typeface="Arial" pitchFamily="34" charset="0"/>
            </a:endParaRPr>
          </a:p>
          <a:p>
            <a:r>
              <a:rPr lang="en-IN" sz="2000" b="1" dirty="0" smtClean="0">
                <a:latin typeface="Baskerville Old Face" pitchFamily="18" charset="0"/>
                <a:cs typeface="Arial" pitchFamily="34" charset="0"/>
              </a:rPr>
              <a:t>Drive link: </a:t>
            </a:r>
            <a:r>
              <a:rPr lang="en-IN" sz="2000" dirty="0" smtClean="0">
                <a:latin typeface="Baskerville Old Face" pitchFamily="18" charset="0"/>
                <a:cs typeface="Arial" pitchFamily="34" charset="0"/>
                <a:hlinkClick r:id="rId3"/>
              </a:rPr>
              <a:t>Click here </a:t>
            </a:r>
            <a:endParaRPr lang="en-IN" sz="2000" dirty="0" smtClean="0">
              <a:latin typeface="Baskerville Old Face" pitchFamily="18" charset="0"/>
              <a:cs typeface="Arial" pitchFamily="34" charset="0"/>
            </a:endParaRPr>
          </a:p>
          <a:p>
            <a:r>
              <a:rPr lang="en-IN" sz="2000" dirty="0" smtClean="0">
                <a:latin typeface="Baskerville Old Face" pitchFamily="18" charset="0"/>
                <a:cs typeface="Arial" pitchFamily="34" charset="0"/>
              </a:rPr>
              <a:t>          </a:t>
            </a:r>
          </a:p>
          <a:p>
            <a:r>
              <a:rPr lang="en-IN" sz="2000" b="1" dirty="0" smtClean="0">
                <a:latin typeface="Baskerville Old Face" pitchFamily="18" charset="0"/>
                <a:cs typeface="Arial" pitchFamily="34" charset="0"/>
              </a:rPr>
              <a:t>Caption</a:t>
            </a:r>
            <a:r>
              <a:rPr lang="en-IN" sz="2000" dirty="0" smtClean="0">
                <a:latin typeface="Baskerville Old Face" pitchFamily="18" charset="0"/>
                <a:cs typeface="Arial" pitchFamily="34" charset="0"/>
              </a:rPr>
              <a:t>: Make sure you’re prepared for the worst with the best policy for  you. Start protecting your family today with LIC life insurance. 🙏</a:t>
            </a:r>
            <a:endParaRPr lang="en-US" sz="2000" dirty="0">
              <a:latin typeface="Baskerville Old Face" pitchFamily="18" charset="0"/>
              <a:cs typeface="Arial" pitchFamily="34" charset="0"/>
            </a:endParaRPr>
          </a:p>
        </p:txBody>
      </p:sp>
      <p:pic>
        <p:nvPicPr>
          <p:cNvPr id="4" name="Picture 3" descr="WhatsApp Image 2023-08-03 at 7.45.09 PM.jpeg"/>
          <p:cNvPicPr>
            <a:picLocks noChangeAspect="1"/>
          </p:cNvPicPr>
          <p:nvPr/>
        </p:nvPicPr>
        <p:blipFill>
          <a:blip r:embed="rId4"/>
          <a:stretch>
            <a:fillRect/>
          </a:stretch>
        </p:blipFill>
        <p:spPr>
          <a:xfrm>
            <a:off x="6858016" y="1571612"/>
            <a:ext cx="1928826" cy="3786214"/>
          </a:xfrm>
          <a:prstGeom prst="rect">
            <a:avLst/>
          </a:prstGeom>
          <a:ln>
            <a:noFill/>
          </a:ln>
          <a:effectLst>
            <a:outerShdw blurRad="292100" dist="139700" dir="2700000" algn="tl" rotWithShape="0">
              <a:srgbClr val="333333">
                <a:alpha val="65000"/>
              </a:srgbClr>
            </a:outerShdw>
          </a:effectLst>
        </p:spPr>
      </p:pic>
      <p:pic>
        <p:nvPicPr>
          <p:cNvPr id="5" name="Picture 4" descr="WhatsApp Image 2023-08-03 at 7.44.26 PM.jpeg"/>
          <p:cNvPicPr>
            <a:picLocks noChangeAspect="1"/>
          </p:cNvPicPr>
          <p:nvPr/>
        </p:nvPicPr>
        <p:blipFill>
          <a:blip r:embed="rId5"/>
          <a:stretch>
            <a:fillRect/>
          </a:stretch>
        </p:blipFill>
        <p:spPr>
          <a:xfrm>
            <a:off x="4572000" y="1571612"/>
            <a:ext cx="2000264" cy="378621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5720" y="357166"/>
            <a:ext cx="7858180" cy="1754326"/>
          </a:xfrm>
          <a:prstGeom prst="rect">
            <a:avLst/>
          </a:prstGeom>
          <a:noFill/>
        </p:spPr>
        <p:txBody>
          <a:bodyPr wrap="square" rtlCol="0">
            <a:spAutoFit/>
          </a:bodyPr>
          <a:lstStyle/>
          <a:p>
            <a:pPr algn="ctr"/>
            <a:r>
              <a:rPr lang="en-IN" b="1" dirty="0" smtClean="0">
                <a:latin typeface="Arial" pitchFamily="34" charset="0"/>
                <a:cs typeface="Arial" pitchFamily="34" charset="0"/>
              </a:rPr>
              <a:t>  Part 4: Content Creation  and </a:t>
            </a:r>
            <a:r>
              <a:rPr lang="en-IN" b="1" dirty="0" err="1" smtClean="0">
                <a:latin typeface="Arial" pitchFamily="34" charset="0"/>
                <a:cs typeface="Arial" pitchFamily="34" charset="0"/>
              </a:rPr>
              <a:t>Curation</a:t>
            </a:r>
            <a:r>
              <a:rPr lang="en-IN" b="1" dirty="0" smtClean="0">
                <a:latin typeface="Arial" pitchFamily="34" charset="0"/>
                <a:cs typeface="Arial" pitchFamily="34" charset="0"/>
              </a:rPr>
              <a:t> (Post creations, Designs/video Editing, Ad campaigns over social Media and Email Ideation and creation)</a:t>
            </a:r>
          </a:p>
          <a:p>
            <a:endParaRPr lang="en-IN" b="1" dirty="0" smtClean="0">
              <a:latin typeface="Arial" pitchFamily="34" charset="0"/>
              <a:cs typeface="Arial" pitchFamily="34" charset="0"/>
            </a:endParaRPr>
          </a:p>
          <a:p>
            <a:r>
              <a:rPr lang="en-IN" b="1" dirty="0" smtClean="0">
                <a:latin typeface="Baskerville Old Face" pitchFamily="18" charset="0"/>
                <a:cs typeface="Arial" pitchFamily="34" charset="0"/>
              </a:rPr>
              <a:t>Format 3: </a:t>
            </a:r>
            <a:r>
              <a:rPr lang="en-IN" dirty="0" err="1" smtClean="0">
                <a:latin typeface="Baskerville Old Face" pitchFamily="18" charset="0"/>
                <a:cs typeface="Arial" pitchFamily="34" charset="0"/>
              </a:rPr>
              <a:t>Facebook</a:t>
            </a:r>
            <a:r>
              <a:rPr lang="en-IN" dirty="0" smtClean="0">
                <a:latin typeface="Baskerville Old Face" pitchFamily="18" charset="0"/>
                <a:cs typeface="Arial" pitchFamily="34" charset="0"/>
              </a:rPr>
              <a:t> Ad Campaign</a:t>
            </a:r>
            <a:endParaRPr lang="en-US" b="1" dirty="0" smtClean="0">
              <a:latin typeface="Baskerville Old Face" pitchFamily="18" charset="0"/>
              <a:cs typeface="Arial" pitchFamily="34" charset="0"/>
            </a:endParaRPr>
          </a:p>
          <a:p>
            <a:endParaRPr lang="en-US" dirty="0"/>
          </a:p>
        </p:txBody>
      </p:sp>
      <p:pic>
        <p:nvPicPr>
          <p:cNvPr id="5" name="Picture 4" descr="WhatsApp Image 2023-08-03 at 1.56.11 PM.jpeg"/>
          <p:cNvPicPr>
            <a:picLocks noChangeAspect="1"/>
          </p:cNvPicPr>
          <p:nvPr/>
        </p:nvPicPr>
        <p:blipFill>
          <a:blip r:embed="rId2"/>
          <a:stretch>
            <a:fillRect/>
          </a:stretch>
        </p:blipFill>
        <p:spPr>
          <a:xfrm>
            <a:off x="500034" y="2071678"/>
            <a:ext cx="2410277" cy="4143404"/>
          </a:xfrm>
          <a:prstGeom prst="rect">
            <a:avLst/>
          </a:prstGeom>
          <a:ln>
            <a:noFill/>
          </a:ln>
          <a:effectLst>
            <a:outerShdw blurRad="292100" dist="139700" dir="2700000" algn="tl" rotWithShape="0">
              <a:srgbClr val="333333">
                <a:alpha val="65000"/>
              </a:srgbClr>
            </a:outerShdw>
          </a:effectLst>
        </p:spPr>
      </p:pic>
      <p:pic>
        <p:nvPicPr>
          <p:cNvPr id="6" name="Picture 5" descr="WhatsApp Image 2023-08-03 at 1.56.13 PM.jpeg"/>
          <p:cNvPicPr>
            <a:picLocks noChangeAspect="1"/>
          </p:cNvPicPr>
          <p:nvPr/>
        </p:nvPicPr>
        <p:blipFill>
          <a:blip r:embed="rId3"/>
          <a:stretch>
            <a:fillRect/>
          </a:stretch>
        </p:blipFill>
        <p:spPr>
          <a:xfrm>
            <a:off x="3500430" y="2071678"/>
            <a:ext cx="2428892" cy="4143404"/>
          </a:xfrm>
          <a:prstGeom prst="rect">
            <a:avLst/>
          </a:prstGeom>
          <a:ln>
            <a:noFill/>
          </a:ln>
          <a:effectLst>
            <a:outerShdw blurRad="292100" dist="139700" dir="2700000" algn="tl" rotWithShape="0">
              <a:srgbClr val="333333">
                <a:alpha val="65000"/>
              </a:srgbClr>
            </a:outerShdw>
          </a:effectLst>
        </p:spPr>
      </p:pic>
      <p:pic>
        <p:nvPicPr>
          <p:cNvPr id="7" name="Picture 6" descr="WhatsApp Image 2023-08-03 at 1.56.14 PM.jpeg"/>
          <p:cNvPicPr>
            <a:picLocks noChangeAspect="1"/>
          </p:cNvPicPr>
          <p:nvPr/>
        </p:nvPicPr>
        <p:blipFill>
          <a:blip r:embed="rId4"/>
          <a:stretch>
            <a:fillRect/>
          </a:stretch>
        </p:blipFill>
        <p:spPr>
          <a:xfrm>
            <a:off x="6500826" y="2071678"/>
            <a:ext cx="2298149" cy="417808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357166"/>
            <a:ext cx="8143932" cy="923330"/>
          </a:xfrm>
          <a:prstGeom prst="rect">
            <a:avLst/>
          </a:prstGeom>
          <a:noFill/>
        </p:spPr>
        <p:txBody>
          <a:bodyPr wrap="square" rtlCol="0">
            <a:spAutoFit/>
          </a:bodyPr>
          <a:lstStyle/>
          <a:p>
            <a:pPr algn="ctr"/>
            <a:r>
              <a:rPr lang="en-IN" b="1" dirty="0" smtClean="0">
                <a:latin typeface="Arial" pitchFamily="34" charset="0"/>
                <a:cs typeface="Arial" pitchFamily="34" charset="0"/>
              </a:rPr>
              <a:t>Part 4: Content Creation  and </a:t>
            </a:r>
            <a:r>
              <a:rPr lang="en-IN" b="1" dirty="0" err="1" smtClean="0">
                <a:latin typeface="Arial" pitchFamily="34" charset="0"/>
                <a:cs typeface="Arial" pitchFamily="34" charset="0"/>
              </a:rPr>
              <a:t>Curation</a:t>
            </a:r>
            <a:r>
              <a:rPr lang="en-IN" b="1" dirty="0" smtClean="0">
                <a:latin typeface="Arial" pitchFamily="34" charset="0"/>
                <a:cs typeface="Arial" pitchFamily="34" charset="0"/>
              </a:rPr>
              <a:t> (Post creations, Designs/video Editing, Ad campaigns over social Media and Email Ideation and creation)</a:t>
            </a:r>
            <a:endParaRPr lang="en-US" dirty="0" smtClean="0"/>
          </a:p>
        </p:txBody>
      </p:sp>
      <p:sp>
        <p:nvSpPr>
          <p:cNvPr id="3" name="TextBox 2"/>
          <p:cNvSpPr txBox="1"/>
          <p:nvPr/>
        </p:nvSpPr>
        <p:spPr>
          <a:xfrm>
            <a:off x="571472" y="1714488"/>
            <a:ext cx="8072494" cy="3939540"/>
          </a:xfrm>
          <a:prstGeom prst="rect">
            <a:avLst/>
          </a:prstGeom>
          <a:noFill/>
        </p:spPr>
        <p:txBody>
          <a:bodyPr wrap="square" rtlCol="0">
            <a:spAutoFit/>
          </a:bodyPr>
          <a:lstStyle/>
          <a:p>
            <a:r>
              <a:rPr lang="en-IN" sz="2000" b="1" dirty="0" smtClean="0">
                <a:latin typeface="Baskerville Old Face" pitchFamily="18" charset="0"/>
              </a:rPr>
              <a:t>OBJECTIVES OF FACEBOOK AD CAMPAIGN:</a:t>
            </a:r>
          </a:p>
          <a:p>
            <a:endParaRPr lang="en-IN" sz="2000" dirty="0" smtClean="0">
              <a:latin typeface="Baskerville Old Face" pitchFamily="18" charset="0"/>
            </a:endParaRPr>
          </a:p>
          <a:p>
            <a:pPr>
              <a:lnSpc>
                <a:spcPct val="150000"/>
              </a:lnSpc>
              <a:buFont typeface="Arial" pitchFamily="34" charset="0"/>
              <a:buChar char="•"/>
            </a:pPr>
            <a:r>
              <a:rPr lang="en-US" sz="2000" dirty="0" smtClean="0">
                <a:latin typeface="Baskerville Old Face" pitchFamily="18" charset="0"/>
              </a:rPr>
              <a:t>Establish a </a:t>
            </a:r>
            <a:r>
              <a:rPr lang="en-US" sz="2000" dirty="0" err="1" smtClean="0">
                <a:latin typeface="Baskerville Old Face" pitchFamily="18" charset="0"/>
              </a:rPr>
              <a:t>Facebook</a:t>
            </a:r>
            <a:r>
              <a:rPr lang="en-US" sz="2000" dirty="0" smtClean="0">
                <a:latin typeface="Baskerville Old Face" pitchFamily="18" charset="0"/>
              </a:rPr>
              <a:t> presence.</a:t>
            </a:r>
          </a:p>
          <a:p>
            <a:pPr>
              <a:lnSpc>
                <a:spcPct val="150000"/>
              </a:lnSpc>
            </a:pPr>
            <a:r>
              <a:rPr lang="en-US" sz="2000" dirty="0" smtClean="0">
                <a:latin typeface="Baskerville Old Face" pitchFamily="18" charset="0"/>
              </a:rPr>
              <a:t>•Engage the audience.</a:t>
            </a:r>
          </a:p>
          <a:p>
            <a:pPr>
              <a:lnSpc>
                <a:spcPct val="150000"/>
              </a:lnSpc>
            </a:pPr>
            <a:r>
              <a:rPr lang="en-US" sz="2000" dirty="0" smtClean="0">
                <a:latin typeface="Baskerville Old Face" pitchFamily="18" charset="0"/>
              </a:rPr>
              <a:t>•Drive traffic to the website.</a:t>
            </a:r>
          </a:p>
          <a:p>
            <a:pPr>
              <a:lnSpc>
                <a:spcPct val="150000"/>
              </a:lnSpc>
            </a:pPr>
            <a:r>
              <a:rPr lang="en-US" sz="2000" dirty="0" smtClean="0">
                <a:latin typeface="Baskerville Old Face" pitchFamily="18" charset="0"/>
              </a:rPr>
              <a:t>•Foster interaction and trust.</a:t>
            </a:r>
          </a:p>
          <a:p>
            <a:pPr>
              <a:lnSpc>
                <a:spcPct val="150000"/>
              </a:lnSpc>
            </a:pPr>
            <a:r>
              <a:rPr lang="en-US" sz="2000" dirty="0" smtClean="0">
                <a:latin typeface="Baskerville Old Face" pitchFamily="18" charset="0"/>
              </a:rPr>
              <a:t>•Use </a:t>
            </a:r>
            <a:r>
              <a:rPr lang="en-US" sz="2000" dirty="0" err="1" smtClean="0">
                <a:latin typeface="Baskerville Old Face" pitchFamily="18" charset="0"/>
              </a:rPr>
              <a:t>Facebook</a:t>
            </a:r>
            <a:r>
              <a:rPr lang="en-US" sz="2000" dirty="0" smtClean="0">
                <a:latin typeface="Baskerville Old Face" pitchFamily="18" charset="0"/>
              </a:rPr>
              <a:t> ads strategically.</a:t>
            </a:r>
          </a:p>
          <a:p>
            <a:pPr>
              <a:lnSpc>
                <a:spcPct val="150000"/>
              </a:lnSpc>
            </a:pPr>
            <a:r>
              <a:rPr lang="en-US" sz="2000" dirty="0" smtClean="0">
                <a:latin typeface="Baskerville Old Face" pitchFamily="18" charset="0"/>
              </a:rPr>
              <a:t>•Analyze performance and optimize.</a:t>
            </a:r>
          </a:p>
          <a:p>
            <a:pPr>
              <a:lnSpc>
                <a:spcPct val="150000"/>
              </a:lnSpc>
            </a:pPr>
            <a:r>
              <a:rPr lang="en-IN" sz="2000" b="1" dirty="0" smtClean="0">
                <a:latin typeface="Baskerville Old Face" pitchFamily="18" charset="0"/>
              </a:rPr>
              <a:t>Link of </a:t>
            </a:r>
            <a:r>
              <a:rPr lang="en-IN" sz="2000" b="1" dirty="0" err="1" smtClean="0">
                <a:latin typeface="Baskerville Old Face" pitchFamily="18" charset="0"/>
              </a:rPr>
              <a:t>Facebook</a:t>
            </a:r>
            <a:r>
              <a:rPr lang="en-IN" sz="2000" b="1" dirty="0" smtClean="0">
                <a:latin typeface="Baskerville Old Face" pitchFamily="18" charset="0"/>
              </a:rPr>
              <a:t> Page:  </a:t>
            </a:r>
            <a:r>
              <a:rPr lang="en-IN" sz="2000" b="1" dirty="0" smtClean="0">
                <a:latin typeface="Baskerville Old Face" pitchFamily="18" charset="0"/>
                <a:hlinkClick r:id="rId2"/>
              </a:rPr>
              <a:t>click here</a:t>
            </a:r>
            <a:endParaRPr lang="en-US" sz="2000" b="1" dirty="0">
              <a:latin typeface="Baskerville Old Face"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4414" y="2214554"/>
            <a:ext cx="1571636" cy="646331"/>
          </a:xfrm>
          <a:prstGeom prst="rect">
            <a:avLst/>
          </a:prstGeom>
          <a:noFill/>
        </p:spPr>
        <p:txBody>
          <a:bodyPr wrap="square" rtlCol="0">
            <a:spAutoFit/>
          </a:bodyPr>
          <a:lstStyle/>
          <a:p>
            <a:endParaRPr lang="en-IN" dirty="0" smtClean="0"/>
          </a:p>
          <a:p>
            <a:endParaRPr lang="en-US" dirty="0"/>
          </a:p>
        </p:txBody>
      </p:sp>
      <p:sp>
        <p:nvSpPr>
          <p:cNvPr id="8" name="TextBox 7"/>
          <p:cNvSpPr txBox="1"/>
          <p:nvPr/>
        </p:nvSpPr>
        <p:spPr>
          <a:xfrm>
            <a:off x="428596" y="142853"/>
            <a:ext cx="8143932" cy="1692771"/>
          </a:xfrm>
          <a:prstGeom prst="rect">
            <a:avLst/>
          </a:prstGeom>
          <a:noFill/>
        </p:spPr>
        <p:txBody>
          <a:bodyPr wrap="square" rtlCol="0">
            <a:spAutoFit/>
          </a:bodyPr>
          <a:lstStyle/>
          <a:p>
            <a:pPr algn="ctr"/>
            <a:r>
              <a:rPr lang="en-IN" sz="2000" b="1" dirty="0" smtClean="0">
                <a:latin typeface="Arial" pitchFamily="34" charset="0"/>
                <a:cs typeface="Arial" pitchFamily="34" charset="0"/>
              </a:rPr>
              <a:t>Part 4: Content Creation  and </a:t>
            </a:r>
            <a:r>
              <a:rPr lang="en-IN" sz="2000" b="1" dirty="0" err="1" smtClean="0">
                <a:latin typeface="Arial" pitchFamily="34" charset="0"/>
                <a:cs typeface="Arial" pitchFamily="34" charset="0"/>
              </a:rPr>
              <a:t>Curation</a:t>
            </a:r>
            <a:r>
              <a:rPr lang="en-IN" sz="2000" b="1" dirty="0" smtClean="0">
                <a:latin typeface="Arial" pitchFamily="34" charset="0"/>
                <a:cs typeface="Arial" pitchFamily="34" charset="0"/>
              </a:rPr>
              <a:t> (Post creations, Designs/video Editing, Ad campaigns over social Media and Email Ideation and creation)</a:t>
            </a:r>
          </a:p>
          <a:p>
            <a:pPr algn="ctr"/>
            <a:endParaRPr lang="en-US" sz="2000" b="1" dirty="0">
              <a:latin typeface="Baskerville Old Face" pitchFamily="18" charset="0"/>
            </a:endParaRPr>
          </a:p>
          <a:p>
            <a:pPr algn="ctr"/>
            <a:r>
              <a:rPr lang="en-IN" sz="2400" b="1" dirty="0" smtClean="0">
                <a:latin typeface="Baskerville Old Face" pitchFamily="18" charset="0"/>
              </a:rPr>
              <a:t>Email Ad Campaigns: </a:t>
            </a:r>
            <a:endParaRPr lang="en-US" sz="2400" b="1" dirty="0">
              <a:latin typeface="Baskerville Old Face" pitchFamily="18" charset="0"/>
            </a:endParaRPr>
          </a:p>
        </p:txBody>
      </p:sp>
      <p:pic>
        <p:nvPicPr>
          <p:cNvPr id="9" name="Picture 8" descr="BA 3.jpeg"/>
          <p:cNvPicPr>
            <a:picLocks noChangeAspect="1"/>
          </p:cNvPicPr>
          <p:nvPr/>
        </p:nvPicPr>
        <p:blipFill>
          <a:blip r:embed="rId2" cstate="print"/>
          <a:stretch>
            <a:fillRect/>
          </a:stretch>
        </p:blipFill>
        <p:spPr>
          <a:xfrm>
            <a:off x="2143108" y="4143380"/>
            <a:ext cx="5214974" cy="250033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500034" y="1857364"/>
            <a:ext cx="8286808" cy="1323439"/>
          </a:xfrm>
          <a:prstGeom prst="rect">
            <a:avLst/>
          </a:prstGeom>
          <a:noFill/>
        </p:spPr>
        <p:txBody>
          <a:bodyPr wrap="square" rtlCol="0">
            <a:spAutoFit/>
          </a:bodyPr>
          <a:lstStyle/>
          <a:p>
            <a:r>
              <a:rPr lang="en-IN" sz="2000" dirty="0" smtClean="0">
                <a:latin typeface="Baskerville Old Face" pitchFamily="18" charset="0"/>
              </a:rPr>
              <a:t>We created two email campaigns were created by using the website </a:t>
            </a:r>
            <a:r>
              <a:rPr lang="en-IN" sz="2000" dirty="0" err="1" smtClean="0">
                <a:latin typeface="Baskerville Old Face" pitchFamily="18" charset="0"/>
              </a:rPr>
              <a:t>Mailchimp</a:t>
            </a:r>
            <a:r>
              <a:rPr lang="en-IN" sz="2000" dirty="0" smtClean="0">
                <a:latin typeface="Baskerville Old Face" pitchFamily="18" charset="0"/>
              </a:rPr>
              <a:t> via internet. One email is created for the purpose of Brand awareness and the other one for Lead generation of LIC Insurance company. These campaign mails were sent via Gmail.</a:t>
            </a:r>
            <a:endParaRPr lang="en-US" sz="2000" dirty="0">
              <a:latin typeface="Baskerville Old Face" pitchFamily="18" charset="0"/>
            </a:endParaRPr>
          </a:p>
        </p:txBody>
      </p:sp>
      <p:sp>
        <p:nvSpPr>
          <p:cNvPr id="14" name="TextBox 13"/>
          <p:cNvSpPr txBox="1"/>
          <p:nvPr/>
        </p:nvSpPr>
        <p:spPr>
          <a:xfrm>
            <a:off x="500034" y="3214686"/>
            <a:ext cx="7500990" cy="923330"/>
          </a:xfrm>
          <a:prstGeom prst="rect">
            <a:avLst/>
          </a:prstGeom>
          <a:noFill/>
        </p:spPr>
        <p:txBody>
          <a:bodyPr wrap="square" rtlCol="0">
            <a:spAutoFit/>
          </a:bodyPr>
          <a:lstStyle/>
          <a:p>
            <a:r>
              <a:rPr lang="en-IN" b="1" dirty="0" smtClean="0">
                <a:latin typeface="Baskerville Old Face" pitchFamily="18" charset="0"/>
              </a:rPr>
              <a:t>EMAIL  AD CAMPAIGN-1</a:t>
            </a:r>
          </a:p>
          <a:p>
            <a:endParaRPr lang="en-IN" dirty="0" smtClean="0">
              <a:latin typeface="Baskerville Old Face" pitchFamily="18" charset="0"/>
            </a:endParaRPr>
          </a:p>
          <a:p>
            <a:r>
              <a:rPr lang="en-IN" b="1" dirty="0" smtClean="0">
                <a:latin typeface="Baskerville Old Face" pitchFamily="18" charset="0"/>
              </a:rPr>
              <a:t>BRAND AWARNESS:</a:t>
            </a:r>
            <a:endParaRPr lang="en-US" b="1" dirty="0">
              <a:latin typeface="Baskerville Old Face"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 1.jpeg"/>
          <p:cNvPicPr>
            <a:picLocks noChangeAspect="1"/>
          </p:cNvPicPr>
          <p:nvPr/>
        </p:nvPicPr>
        <p:blipFill>
          <a:blip r:embed="rId2"/>
          <a:stretch>
            <a:fillRect/>
          </a:stretch>
        </p:blipFill>
        <p:spPr>
          <a:xfrm>
            <a:off x="1571604" y="3429000"/>
            <a:ext cx="6072230" cy="2874927"/>
          </a:xfrm>
          <a:prstGeom prst="rect">
            <a:avLst/>
          </a:prstGeom>
          <a:ln>
            <a:noFill/>
          </a:ln>
          <a:effectLst>
            <a:outerShdw blurRad="292100" dist="139700" dir="2700000" algn="tl" rotWithShape="0">
              <a:srgbClr val="333333">
                <a:alpha val="65000"/>
              </a:srgbClr>
            </a:outerShdw>
          </a:effectLst>
        </p:spPr>
      </p:pic>
      <p:pic>
        <p:nvPicPr>
          <p:cNvPr id="5" name="Picture 4" descr="BA 2.jpeg"/>
          <p:cNvPicPr>
            <a:picLocks noChangeAspect="1"/>
          </p:cNvPicPr>
          <p:nvPr/>
        </p:nvPicPr>
        <p:blipFill>
          <a:blip r:embed="rId3"/>
          <a:stretch>
            <a:fillRect/>
          </a:stretch>
        </p:blipFill>
        <p:spPr>
          <a:xfrm>
            <a:off x="1571604" y="357166"/>
            <a:ext cx="6000792" cy="278608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642918"/>
            <a:ext cx="8429684" cy="4985980"/>
          </a:xfrm>
          <a:prstGeom prst="rect">
            <a:avLst/>
          </a:prstGeom>
          <a:noFill/>
        </p:spPr>
        <p:txBody>
          <a:bodyPr wrap="square" rtlCol="0">
            <a:spAutoFit/>
          </a:bodyPr>
          <a:lstStyle/>
          <a:p>
            <a:r>
              <a:rPr lang="en-IN" sz="2000" dirty="0" smtClean="0">
                <a:latin typeface="Baskerville Old Face" pitchFamily="18" charset="0"/>
              </a:rPr>
              <a:t>This was the first mail which we have created using </a:t>
            </a:r>
            <a:r>
              <a:rPr lang="en-IN" sz="2000" dirty="0" err="1" smtClean="0">
                <a:latin typeface="Baskerville Old Face" pitchFamily="18" charset="0"/>
              </a:rPr>
              <a:t>Mailchimp</a:t>
            </a:r>
            <a:r>
              <a:rPr lang="en-IN" sz="2000" dirty="0" smtClean="0">
                <a:latin typeface="Baskerville Old Face" pitchFamily="18" charset="0"/>
              </a:rPr>
              <a:t> website for email Ad campaign purpose. The previous slide highlights the importance of LIC life insurance and we wanted to create Brand awareness and Brand endorsement through the email. We have also mentioned the social media platform such as </a:t>
            </a:r>
            <a:r>
              <a:rPr lang="en-IN" sz="2000" dirty="0" err="1" smtClean="0">
                <a:latin typeface="Baskerville Old Face" pitchFamily="18" charset="0"/>
              </a:rPr>
              <a:t>Instagram</a:t>
            </a:r>
            <a:r>
              <a:rPr lang="en-IN" sz="2000" dirty="0" smtClean="0">
                <a:latin typeface="Baskerville Old Face" pitchFamily="18" charset="0"/>
              </a:rPr>
              <a:t> and face book through the Brand awareness email campaign.</a:t>
            </a:r>
          </a:p>
          <a:p>
            <a:r>
              <a:rPr lang="en-IN" sz="2000" dirty="0">
                <a:latin typeface="Baskerville Old Face" pitchFamily="18" charset="0"/>
              </a:rPr>
              <a:t> </a:t>
            </a:r>
            <a:r>
              <a:rPr lang="en-IN" sz="2000" dirty="0" smtClean="0">
                <a:latin typeface="Baskerville Old Face" pitchFamily="18" charset="0"/>
              </a:rPr>
              <a:t>   </a:t>
            </a:r>
          </a:p>
          <a:p>
            <a:r>
              <a:rPr lang="en-IN" sz="2000" b="1" dirty="0" err="1" smtClean="0">
                <a:latin typeface="Baskerville Old Face" pitchFamily="18" charset="0"/>
              </a:rPr>
              <a:t>Instagram</a:t>
            </a:r>
            <a:r>
              <a:rPr lang="en-IN" sz="2000" b="1" dirty="0" smtClean="0">
                <a:latin typeface="Baskerville Old Face" pitchFamily="18" charset="0"/>
              </a:rPr>
              <a:t>: </a:t>
            </a:r>
            <a:r>
              <a:rPr lang="en-IN" sz="2000" b="1" dirty="0" smtClean="0">
                <a:latin typeface="Baskerville Old Face" pitchFamily="18" charset="0"/>
                <a:hlinkClick r:id="rId2"/>
              </a:rPr>
              <a:t>Click here</a:t>
            </a:r>
            <a:endParaRPr lang="en-IN" sz="2000" b="1" dirty="0" smtClean="0">
              <a:latin typeface="Baskerville Old Face" pitchFamily="18" charset="0"/>
            </a:endParaRPr>
          </a:p>
          <a:p>
            <a:endParaRPr lang="en-IN" sz="2000" b="1" dirty="0" smtClean="0">
              <a:latin typeface="Baskerville Old Face" pitchFamily="18" charset="0"/>
            </a:endParaRPr>
          </a:p>
          <a:p>
            <a:r>
              <a:rPr lang="en-IN" sz="2000" b="1" dirty="0" smtClean="0">
                <a:latin typeface="Baskerville Old Face" pitchFamily="18" charset="0"/>
              </a:rPr>
              <a:t>Face book: </a:t>
            </a:r>
            <a:r>
              <a:rPr lang="en-IN" sz="2000" b="1" dirty="0" smtClean="0">
                <a:latin typeface="Baskerville Old Face" pitchFamily="18" charset="0"/>
                <a:hlinkClick r:id="rId3"/>
              </a:rPr>
              <a:t>Click here</a:t>
            </a:r>
            <a:endParaRPr lang="en-IN" sz="2000" b="1" dirty="0" smtClean="0">
              <a:latin typeface="Baskerville Old Face" pitchFamily="18" charset="0"/>
            </a:endParaRPr>
          </a:p>
          <a:p>
            <a:endParaRPr lang="en-IN" sz="2000" b="1" dirty="0" smtClean="0">
              <a:latin typeface="Baskerville Old Face" pitchFamily="18" charset="0"/>
            </a:endParaRPr>
          </a:p>
          <a:p>
            <a:endParaRPr lang="en-IN" b="1" dirty="0" smtClean="0">
              <a:latin typeface="Baskerville Old Face" pitchFamily="18" charset="0"/>
            </a:endParaRPr>
          </a:p>
          <a:p>
            <a:r>
              <a:rPr lang="en-IN" b="1" dirty="0" smtClean="0">
                <a:latin typeface="Baskerville Old Face" pitchFamily="18" charset="0"/>
              </a:rPr>
              <a:t>EMAIL</a:t>
            </a:r>
            <a:r>
              <a:rPr lang="en-IN" sz="2000" b="1" dirty="0" smtClean="0">
                <a:latin typeface="Baskerville Old Face" pitchFamily="18" charset="0"/>
              </a:rPr>
              <a:t>  </a:t>
            </a:r>
            <a:r>
              <a:rPr lang="en-IN" b="1" dirty="0" smtClean="0">
                <a:latin typeface="Baskerville Old Face" pitchFamily="18" charset="0"/>
              </a:rPr>
              <a:t>AD</a:t>
            </a:r>
            <a:r>
              <a:rPr lang="en-IN" sz="2000" b="1" dirty="0" smtClean="0">
                <a:latin typeface="Baskerville Old Face" pitchFamily="18" charset="0"/>
              </a:rPr>
              <a:t> </a:t>
            </a:r>
            <a:r>
              <a:rPr lang="en-IN" b="1" dirty="0" smtClean="0">
                <a:latin typeface="Baskerville Old Face" pitchFamily="18" charset="0"/>
              </a:rPr>
              <a:t>CAMPAIGN-2</a:t>
            </a:r>
          </a:p>
          <a:p>
            <a:endParaRPr lang="en-IN" sz="2000" b="1" dirty="0">
              <a:latin typeface="Baskerville Old Face" pitchFamily="18" charset="0"/>
            </a:endParaRPr>
          </a:p>
          <a:p>
            <a:r>
              <a:rPr lang="en-IN" b="1" dirty="0" smtClean="0">
                <a:latin typeface="Baskerville Old Face" pitchFamily="18" charset="0"/>
              </a:rPr>
              <a:t>LEAD GENERATION</a:t>
            </a:r>
            <a:r>
              <a:rPr lang="en-IN" sz="2000" b="1" dirty="0" smtClean="0">
                <a:latin typeface="Baskerville Old Face" pitchFamily="18" charset="0"/>
              </a:rPr>
              <a:t>:</a:t>
            </a:r>
            <a:r>
              <a:rPr lang="en-IN" sz="2000" dirty="0" smtClean="0">
                <a:latin typeface="Baskerville Old Face" pitchFamily="18" charset="0"/>
              </a:rPr>
              <a:t> This was the second email which me and my team </a:t>
            </a:r>
            <a:r>
              <a:rPr lang="en-IN" sz="2000" dirty="0" err="1" smtClean="0">
                <a:latin typeface="Baskerville Old Face" pitchFamily="18" charset="0"/>
              </a:rPr>
              <a:t>creatd</a:t>
            </a:r>
            <a:r>
              <a:rPr lang="en-IN" sz="2000" dirty="0" smtClean="0">
                <a:latin typeface="Baskerville Old Face" pitchFamily="18" charset="0"/>
              </a:rPr>
              <a:t> using </a:t>
            </a:r>
            <a:r>
              <a:rPr lang="en-IN" sz="2000" dirty="0" err="1" smtClean="0">
                <a:latin typeface="Baskerville Old Face" pitchFamily="18" charset="0"/>
              </a:rPr>
              <a:t>Mailchimp</a:t>
            </a:r>
            <a:r>
              <a:rPr lang="en-IN" sz="2000" dirty="0" smtClean="0">
                <a:latin typeface="Baskerville Old Face" pitchFamily="18" charset="0"/>
              </a:rPr>
              <a:t> website again. The main purpose of creating this email is for Lead generation. </a:t>
            </a:r>
            <a:endParaRPr lang="en-US" sz="2000" dirty="0">
              <a:latin typeface="Baskerville Old Face"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G 1.jpeg"/>
          <p:cNvPicPr>
            <a:picLocks noChangeAspect="1"/>
          </p:cNvPicPr>
          <p:nvPr/>
        </p:nvPicPr>
        <p:blipFill>
          <a:blip r:embed="rId2"/>
          <a:stretch>
            <a:fillRect/>
          </a:stretch>
        </p:blipFill>
        <p:spPr>
          <a:xfrm>
            <a:off x="1214414" y="357166"/>
            <a:ext cx="6858048" cy="3000396"/>
          </a:xfrm>
          <a:prstGeom prst="rect">
            <a:avLst/>
          </a:prstGeom>
          <a:ln>
            <a:noFill/>
          </a:ln>
          <a:effectLst>
            <a:outerShdw blurRad="292100" dist="139700" dir="2700000" algn="tl" rotWithShape="0">
              <a:srgbClr val="333333">
                <a:alpha val="65000"/>
              </a:srgbClr>
            </a:outerShdw>
          </a:effectLst>
        </p:spPr>
      </p:pic>
      <p:pic>
        <p:nvPicPr>
          <p:cNvPr id="4" name="Picture 3" descr="LG 2.jpeg"/>
          <p:cNvPicPr>
            <a:picLocks noChangeAspect="1"/>
          </p:cNvPicPr>
          <p:nvPr/>
        </p:nvPicPr>
        <p:blipFill>
          <a:blip r:embed="rId3"/>
          <a:stretch>
            <a:fillRect/>
          </a:stretch>
        </p:blipFill>
        <p:spPr>
          <a:xfrm>
            <a:off x="1214414" y="3500438"/>
            <a:ext cx="6858048" cy="296263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G 3.jpeg"/>
          <p:cNvPicPr>
            <a:picLocks noChangeAspect="1"/>
          </p:cNvPicPr>
          <p:nvPr/>
        </p:nvPicPr>
        <p:blipFill>
          <a:blip r:embed="rId2"/>
          <a:stretch>
            <a:fillRect/>
          </a:stretch>
        </p:blipFill>
        <p:spPr>
          <a:xfrm>
            <a:off x="1000100" y="571480"/>
            <a:ext cx="7143800" cy="342902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571472" y="4714884"/>
            <a:ext cx="7929618" cy="1323439"/>
          </a:xfrm>
          <a:prstGeom prst="rect">
            <a:avLst/>
          </a:prstGeom>
          <a:noFill/>
        </p:spPr>
        <p:txBody>
          <a:bodyPr wrap="square" rtlCol="0">
            <a:spAutoFit/>
          </a:bodyPr>
          <a:lstStyle/>
          <a:p>
            <a:r>
              <a:rPr lang="en-IN" sz="2000" dirty="0" smtClean="0">
                <a:latin typeface="Baskerville Old Face" pitchFamily="18" charset="0"/>
              </a:rPr>
              <a:t>The main ideal purpose of the above Lead generation email Ad campaign is to reach large scale of audience and capture their interest.  </a:t>
            </a:r>
          </a:p>
          <a:p>
            <a:r>
              <a:rPr lang="en-IN" sz="2000" dirty="0" smtClean="0">
                <a:latin typeface="Baskerville Old Face" pitchFamily="18" charset="0"/>
              </a:rPr>
              <a:t>Through this method of email ad campaign, we were able to tap large number of customers and it was considered to be cost effective and flexible.</a:t>
            </a:r>
            <a:endParaRPr lang="en-US" sz="2000" dirty="0">
              <a:latin typeface="Baskerville Old Face"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86" y="500042"/>
            <a:ext cx="7429552" cy="1200329"/>
          </a:xfrm>
          <a:prstGeom prst="rect">
            <a:avLst/>
          </a:prstGeom>
          <a:noFill/>
        </p:spPr>
        <p:txBody>
          <a:bodyPr wrap="square" rtlCol="0">
            <a:spAutoFit/>
          </a:bodyPr>
          <a:lstStyle/>
          <a:p>
            <a:pPr algn="ctr"/>
            <a:r>
              <a:rPr lang="en-IN" b="1" dirty="0" smtClean="0">
                <a:latin typeface="Arial" pitchFamily="34" charset="0"/>
                <a:cs typeface="Arial" pitchFamily="34" charset="0"/>
              </a:rPr>
              <a:t>Part 4: Content Creation  and </a:t>
            </a:r>
            <a:r>
              <a:rPr lang="en-IN" b="1" dirty="0" err="1" smtClean="0">
                <a:latin typeface="Arial" pitchFamily="34" charset="0"/>
                <a:cs typeface="Arial" pitchFamily="34" charset="0"/>
              </a:rPr>
              <a:t>Curation</a:t>
            </a:r>
            <a:r>
              <a:rPr lang="en-IN" b="1" dirty="0" smtClean="0">
                <a:latin typeface="Arial" pitchFamily="34" charset="0"/>
                <a:cs typeface="Arial" pitchFamily="34" charset="0"/>
              </a:rPr>
              <a:t> (Post creations, Designs/video Editing, Ad campaigns over social Media and Email Ideation and creation)</a:t>
            </a:r>
            <a:endParaRPr lang="en-US" b="1" dirty="0" smtClean="0">
              <a:latin typeface="Arial" pitchFamily="34" charset="0"/>
              <a:cs typeface="Arial" pitchFamily="34" charset="0"/>
            </a:endParaRPr>
          </a:p>
          <a:p>
            <a:pPr algn="ctr"/>
            <a:endParaRPr lang="en-US" dirty="0"/>
          </a:p>
        </p:txBody>
      </p:sp>
      <p:sp>
        <p:nvSpPr>
          <p:cNvPr id="3" name="TextBox 2"/>
          <p:cNvSpPr txBox="1"/>
          <p:nvPr/>
        </p:nvSpPr>
        <p:spPr>
          <a:xfrm>
            <a:off x="0" y="1571612"/>
            <a:ext cx="8501122" cy="4616648"/>
          </a:xfrm>
          <a:prstGeom prst="rect">
            <a:avLst/>
          </a:prstGeom>
          <a:noFill/>
        </p:spPr>
        <p:txBody>
          <a:bodyPr wrap="square" rtlCol="0">
            <a:spAutoFit/>
          </a:bodyPr>
          <a:lstStyle/>
          <a:p>
            <a:pPr lvl="1">
              <a:lnSpc>
                <a:spcPct val="150000"/>
              </a:lnSpc>
            </a:pPr>
            <a:r>
              <a:rPr lang="en-IN" b="1" dirty="0" smtClean="0">
                <a:latin typeface="Baskerville Old Face" pitchFamily="18" charset="0"/>
              </a:rPr>
              <a:t>Lessons learned: </a:t>
            </a:r>
          </a:p>
          <a:p>
            <a:pPr lvl="1">
              <a:buFont typeface="Arial" pitchFamily="34" charset="0"/>
              <a:buChar char="•"/>
            </a:pPr>
            <a:r>
              <a:rPr lang="en-IN" sz="2000" dirty="0" smtClean="0">
                <a:latin typeface="Baskerville Old Face" pitchFamily="18" charset="0"/>
              </a:rPr>
              <a:t>Understanding the target audience and their  needs.</a:t>
            </a:r>
          </a:p>
          <a:p>
            <a:pPr lvl="1">
              <a:buFont typeface="Arial" pitchFamily="34" charset="0"/>
              <a:buChar char="•"/>
            </a:pPr>
            <a:r>
              <a:rPr lang="en-IN" sz="2000" dirty="0" smtClean="0">
                <a:latin typeface="Baskerville Old Face" pitchFamily="18" charset="0"/>
              </a:rPr>
              <a:t>Utilizing digital channels and gaining knowledge of various digital marketing channels.</a:t>
            </a:r>
          </a:p>
          <a:p>
            <a:pPr lvl="1">
              <a:buFont typeface="Arial" pitchFamily="34" charset="0"/>
              <a:buChar char="•"/>
            </a:pPr>
            <a:r>
              <a:rPr lang="en-IN" sz="2000" dirty="0" smtClean="0">
                <a:latin typeface="Baskerville Old Face" pitchFamily="18" charset="0"/>
              </a:rPr>
              <a:t>Creating informative and engaging content.</a:t>
            </a:r>
          </a:p>
          <a:p>
            <a:pPr lvl="1">
              <a:buFont typeface="Arial" pitchFamily="34" charset="0"/>
              <a:buChar char="•"/>
            </a:pPr>
            <a:r>
              <a:rPr lang="en-IN" sz="2000" dirty="0" smtClean="0">
                <a:latin typeface="Baskerville Old Face" pitchFamily="18" charset="0"/>
              </a:rPr>
              <a:t>Analysing data and M</a:t>
            </a:r>
            <a:r>
              <a:rPr lang="en-IN" sz="2000" dirty="0">
                <a:latin typeface="Baskerville Old Face" pitchFamily="18" charset="0"/>
              </a:rPr>
              <a:t>e</a:t>
            </a:r>
            <a:r>
              <a:rPr lang="en-IN" sz="2000" dirty="0" smtClean="0">
                <a:latin typeface="Baskerville Old Face" pitchFamily="18" charset="0"/>
              </a:rPr>
              <a:t>trics.</a:t>
            </a:r>
          </a:p>
          <a:p>
            <a:pPr lvl="1">
              <a:buFont typeface="Arial" pitchFamily="34" charset="0"/>
              <a:buChar char="•"/>
            </a:pPr>
            <a:endParaRPr lang="en-IN" sz="2000" dirty="0" smtClean="0">
              <a:latin typeface="Baskerville Old Face" pitchFamily="18" charset="0"/>
            </a:endParaRPr>
          </a:p>
          <a:p>
            <a:pPr lvl="1"/>
            <a:r>
              <a:rPr lang="en-IN" sz="2000" b="1" dirty="0" smtClean="0">
                <a:latin typeface="Baskerville Old Face" pitchFamily="18" charset="0"/>
              </a:rPr>
              <a:t>Challenges faced:</a:t>
            </a:r>
          </a:p>
          <a:p>
            <a:pPr lvl="1">
              <a:buFont typeface="Arial" pitchFamily="34" charset="0"/>
              <a:buChar char="•"/>
            </a:pPr>
            <a:r>
              <a:rPr lang="en-IN" sz="2000" b="1" dirty="0">
                <a:latin typeface="Baskerville Old Face" pitchFamily="18" charset="0"/>
              </a:rPr>
              <a:t> </a:t>
            </a:r>
            <a:r>
              <a:rPr lang="en-IN" sz="2000" dirty="0" smtClean="0">
                <a:latin typeface="Baskerville Old Face" pitchFamily="18" charset="0"/>
              </a:rPr>
              <a:t>Dealing</a:t>
            </a:r>
            <a:r>
              <a:rPr lang="en-IN" sz="2000" b="1" dirty="0" smtClean="0">
                <a:latin typeface="Baskerville Old Face" pitchFamily="18" charset="0"/>
              </a:rPr>
              <a:t> </a:t>
            </a:r>
            <a:r>
              <a:rPr lang="en-IN" sz="2000" dirty="0" smtClean="0">
                <a:latin typeface="Baskerville Old Face" pitchFamily="18" charset="0"/>
              </a:rPr>
              <a:t>with strict regulations and guidelines of different websites.</a:t>
            </a:r>
            <a:endParaRPr lang="en-IN" sz="2000" dirty="0">
              <a:latin typeface="Baskerville Old Face" pitchFamily="18" charset="0"/>
            </a:endParaRPr>
          </a:p>
          <a:p>
            <a:pPr lvl="1">
              <a:buFont typeface="Arial" pitchFamily="34" charset="0"/>
              <a:buChar char="•"/>
            </a:pPr>
            <a:r>
              <a:rPr lang="en-IN" sz="2000" dirty="0" smtClean="0">
                <a:latin typeface="Baskerville Old Face" pitchFamily="18" charset="0"/>
              </a:rPr>
              <a:t>The digital marketing landscape is constantly changing, with trends, algorithms and technologies emerging.</a:t>
            </a:r>
          </a:p>
          <a:p>
            <a:pPr lvl="1">
              <a:buFont typeface="Arial" pitchFamily="34" charset="0"/>
              <a:buChar char="•"/>
            </a:pPr>
            <a:r>
              <a:rPr lang="en-IN" sz="2000" dirty="0">
                <a:latin typeface="Baskerville Old Face" pitchFamily="18" charset="0"/>
              </a:rPr>
              <a:t> </a:t>
            </a:r>
            <a:r>
              <a:rPr lang="en-IN" sz="2000" dirty="0" smtClean="0">
                <a:latin typeface="Baskerville Old Face" pitchFamily="18" charset="0"/>
              </a:rPr>
              <a:t>Limited access to the websites as it is not available for free after first sign up.</a:t>
            </a:r>
          </a:p>
          <a:p>
            <a:pPr lvl="1">
              <a:buFont typeface="Arial" pitchFamily="34" charset="0"/>
              <a:buChar char="•"/>
            </a:pPr>
            <a:r>
              <a:rPr lang="en-IN" sz="2000" dirty="0" smtClean="0">
                <a:latin typeface="Baskerville Old Face" pitchFamily="18" charset="0"/>
              </a:rPr>
              <a:t>Promotional ideas for the given topic was a challenging task to achieve.</a:t>
            </a:r>
          </a:p>
          <a:p>
            <a:pPr>
              <a:lnSpc>
                <a:spcPct val="150000"/>
              </a:lnSpc>
            </a:pPr>
            <a:endParaRPr lang="en-US" dirty="0">
              <a:latin typeface="Baskerville Old Face"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1802" y="2928934"/>
            <a:ext cx="2786082" cy="523220"/>
          </a:xfrm>
          <a:prstGeom prst="rect">
            <a:avLst/>
          </a:prstGeom>
          <a:noFill/>
        </p:spPr>
        <p:txBody>
          <a:bodyPr wrap="square" rtlCol="0">
            <a:spAutoFit/>
          </a:bodyPr>
          <a:lstStyle/>
          <a:p>
            <a:pPr algn="ctr"/>
            <a:r>
              <a:rPr lang="en-IN" sz="2800" dirty="0" smtClean="0">
                <a:latin typeface="Baskerville Old Face" pitchFamily="18" charset="0"/>
              </a:rPr>
              <a:t>THANK YOU</a:t>
            </a:r>
            <a:endParaRPr lang="en-US" sz="2800" dirty="0">
              <a:latin typeface="Baskerville Old Face"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a:bodyPr>
          <a:lstStyle/>
          <a:p>
            <a:pPr algn="ctr"/>
            <a:r>
              <a:rPr lang="en-US" sz="2000" b="1" dirty="0">
                <a:solidFill>
                  <a:schemeClr val="tx1"/>
                </a:solidFill>
                <a:latin typeface="Arial" pitchFamily="34" charset="0"/>
                <a:cs typeface="Arial" pitchFamily="34" charset="0"/>
              </a:rPr>
              <a:t>Part 1: Brand study, Competitor Analysis &amp; Buyer’s/Audience’s </a:t>
            </a:r>
            <a:r>
              <a:rPr lang="en-US" sz="2000" b="1" dirty="0" smtClean="0">
                <a:solidFill>
                  <a:schemeClr val="tx1"/>
                </a:solidFill>
                <a:latin typeface="Arial" pitchFamily="34" charset="0"/>
                <a:cs typeface="Arial" pitchFamily="34" charset="0"/>
              </a:rPr>
              <a:t>Persona</a:t>
            </a:r>
            <a:endParaRPr lang="en-US" sz="2000" dirty="0">
              <a:solidFill>
                <a:schemeClr val="tx1"/>
              </a:solidFill>
              <a:latin typeface="Arial" pitchFamily="34" charset="0"/>
              <a:cs typeface="Arial" pitchFamily="34" charset="0"/>
            </a:endParaRPr>
          </a:p>
        </p:txBody>
      </p:sp>
      <p:sp>
        <p:nvSpPr>
          <p:cNvPr id="3" name="Content Placeholder 2"/>
          <p:cNvSpPr>
            <a:spLocks noGrp="1"/>
          </p:cNvSpPr>
          <p:nvPr>
            <p:ph idx="1"/>
          </p:nvPr>
        </p:nvSpPr>
        <p:spPr>
          <a:xfrm>
            <a:off x="285720" y="1285860"/>
            <a:ext cx="8401080" cy="5069700"/>
          </a:xfrm>
        </p:spPr>
        <p:txBody>
          <a:bodyPr>
            <a:noAutofit/>
          </a:bodyPr>
          <a:lstStyle/>
          <a:p>
            <a:pPr lvl="1">
              <a:buNone/>
            </a:pPr>
            <a:r>
              <a:rPr lang="en-US" sz="2000" b="1" dirty="0">
                <a:latin typeface="Baskerville Old Face" pitchFamily="18" charset="0"/>
              </a:rPr>
              <a:t>Research Brand Identity: </a:t>
            </a:r>
            <a:r>
              <a:rPr lang="en-US" sz="2000" dirty="0">
                <a:latin typeface="Baskerville Old Face" pitchFamily="18" charset="0"/>
              </a:rPr>
              <a:t>Study the brand's mission, values, vision, and </a:t>
            </a:r>
            <a:r>
              <a:rPr lang="en-US" sz="2000" dirty="0" smtClean="0">
                <a:latin typeface="Baskerville Old Face" pitchFamily="18" charset="0"/>
              </a:rPr>
              <a:t>unique selling </a:t>
            </a:r>
            <a:r>
              <a:rPr lang="en-US" sz="2000" dirty="0">
                <a:latin typeface="Baskerville Old Face" pitchFamily="18" charset="0"/>
              </a:rPr>
              <a:t>propositions (USPs</a:t>
            </a:r>
            <a:r>
              <a:rPr lang="en-US" sz="2000" dirty="0" smtClean="0">
                <a:latin typeface="Baskerville Old Face" pitchFamily="18" charset="0"/>
              </a:rPr>
              <a:t>).</a:t>
            </a:r>
            <a:endParaRPr lang="en-US" sz="2000" dirty="0">
              <a:latin typeface="Baskerville Old Face" pitchFamily="18" charset="0"/>
            </a:endParaRPr>
          </a:p>
          <a:p>
            <a:pPr lvl="1">
              <a:buNone/>
            </a:pPr>
            <a:r>
              <a:rPr lang="en-US" sz="2000" b="1" dirty="0" smtClean="0">
                <a:latin typeface="Baskerville Old Face" pitchFamily="18" charset="0"/>
              </a:rPr>
              <a:t>Introduction</a:t>
            </a:r>
            <a:r>
              <a:rPr lang="en-US" sz="2000" b="1" dirty="0">
                <a:latin typeface="Baskerville Old Face" pitchFamily="18" charset="0"/>
              </a:rPr>
              <a:t>: </a:t>
            </a:r>
            <a:r>
              <a:rPr lang="en-US" sz="2000" dirty="0">
                <a:latin typeface="Baskerville Old Face" pitchFamily="18" charset="0"/>
              </a:rPr>
              <a:t>. It is an insurance company with 8 zonal offices and 101 divisional offices with its </a:t>
            </a:r>
            <a:r>
              <a:rPr lang="en-US" sz="2000" dirty="0" smtClean="0">
                <a:latin typeface="Baskerville Old Face" pitchFamily="18" charset="0"/>
              </a:rPr>
              <a:t>headquarters </a:t>
            </a:r>
            <a:r>
              <a:rPr lang="en-US" sz="2000" dirty="0">
                <a:latin typeface="Baskerville Old Face" pitchFamily="18" charset="0"/>
              </a:rPr>
              <a:t>located in Mumbai. Besides giving life insurance, LIC also offers mutual funds, health insurance, and investment management services. </a:t>
            </a:r>
            <a:r>
              <a:rPr lang="en-US" sz="2000" dirty="0" smtClean="0">
                <a:latin typeface="Baskerville Old Face" pitchFamily="18" charset="0"/>
              </a:rPr>
              <a:t>LIC </a:t>
            </a:r>
            <a:r>
              <a:rPr lang="en-US" sz="2000" dirty="0">
                <a:latin typeface="Baskerville Old Face" pitchFamily="18" charset="0"/>
              </a:rPr>
              <a:t>International, LIC Nepal, LIC Lanka, and LIC Housing Finance are all subsidiaries of India’s life insurance firms.LIC offers a very vast and huge range of diversified products catering to the needs of various sections of people in India and outside of India. It offers individual solutions considering their specific financial requirement and risk profile and helps to solve it</a:t>
            </a:r>
            <a:r>
              <a:rPr lang="en-US" sz="2000" dirty="0" smtClean="0">
                <a:latin typeface="Baskerville Old Face" pitchFamily="18" charset="0"/>
              </a:rPr>
              <a:t>.</a:t>
            </a:r>
            <a:endParaRPr lang="en-US" sz="2000" dirty="0">
              <a:latin typeface="Baskerville Old Face" pitchFamily="18" charset="0"/>
            </a:endParaRPr>
          </a:p>
          <a:p>
            <a:pPr>
              <a:buNone/>
            </a:pPr>
            <a:r>
              <a:rPr lang="en-US" sz="2000" b="1" dirty="0">
                <a:latin typeface="Baskerville Old Face" pitchFamily="18" charset="0"/>
              </a:rPr>
              <a:t> </a:t>
            </a:r>
            <a:r>
              <a:rPr lang="en-US" sz="2000" b="1" dirty="0" smtClean="0">
                <a:latin typeface="Baskerville Old Face" pitchFamily="18" charset="0"/>
              </a:rPr>
              <a:t>      Brand website:  </a:t>
            </a:r>
            <a:r>
              <a:rPr lang="en-US" sz="2000" b="1" dirty="0" smtClean="0">
                <a:latin typeface="Baskerville Old Face" pitchFamily="18" charset="0"/>
                <a:hlinkClick r:id="rId2"/>
              </a:rPr>
              <a:t>https://licindia.in/</a:t>
            </a:r>
            <a:r>
              <a:rPr lang="en-US" sz="2000" b="1" dirty="0" smtClean="0">
                <a:latin typeface="Baskerville Old Face" pitchFamily="18" charset="0"/>
              </a:rPr>
              <a:t> </a:t>
            </a:r>
            <a:endParaRPr lang="en-US" sz="2000" b="1" dirty="0"/>
          </a:p>
        </p:txBody>
      </p:sp>
      <p:pic>
        <p:nvPicPr>
          <p:cNvPr id="4" name="Picture 3" descr="Perview-2.png"/>
          <p:cNvPicPr>
            <a:picLocks noChangeAspect="1"/>
          </p:cNvPicPr>
          <p:nvPr/>
        </p:nvPicPr>
        <p:blipFill>
          <a:blip r:embed="rId3" cstate="print"/>
          <a:stretch>
            <a:fillRect/>
          </a:stretch>
        </p:blipFill>
        <p:spPr>
          <a:xfrm>
            <a:off x="4929190" y="4714884"/>
            <a:ext cx="3286096" cy="1928826"/>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571480"/>
            <a:ext cx="8215370" cy="5878532"/>
          </a:xfrm>
          <a:prstGeom prst="rect">
            <a:avLst/>
          </a:prstGeom>
          <a:noFill/>
        </p:spPr>
        <p:txBody>
          <a:bodyPr wrap="square" rtlCol="0">
            <a:spAutoFit/>
          </a:bodyPr>
          <a:lstStyle/>
          <a:p>
            <a:r>
              <a:rPr lang="en-US" sz="2000" b="1" dirty="0" smtClean="0">
                <a:latin typeface="Baskerville Old Face" pitchFamily="18" charset="0"/>
              </a:rPr>
              <a:t>Mission/Values:</a:t>
            </a:r>
            <a:r>
              <a:rPr lang="en-US" sz="2000" dirty="0" smtClean="0">
                <a:latin typeface="Baskerville Old Face" pitchFamily="18" charset="0"/>
              </a:rPr>
              <a:t> Our Mission is to “Ensure and enhance the quality of life of people through financial  security by providing products and services of aspired attributes with competitive returns, and by</a:t>
            </a:r>
            <a:r>
              <a:rPr lang="en-US" sz="2000" b="1" dirty="0" smtClean="0">
                <a:latin typeface="Baskerville Old Face" pitchFamily="18" charset="0"/>
              </a:rPr>
              <a:t> </a:t>
            </a:r>
            <a:r>
              <a:rPr lang="en-US" sz="2000" dirty="0" smtClean="0">
                <a:latin typeface="Baskerville Old Face" pitchFamily="18" charset="0"/>
              </a:rPr>
              <a:t>rendering resources for economic development</a:t>
            </a:r>
            <a:r>
              <a:rPr lang="en-US" sz="2000" b="1" dirty="0" smtClean="0">
                <a:latin typeface="Baskerville Old Face" pitchFamily="18" charset="0"/>
              </a:rPr>
              <a:t>.</a:t>
            </a:r>
            <a:r>
              <a:rPr lang="en-US" sz="2000" dirty="0" smtClean="0">
                <a:latin typeface="Baskerville Old Face" pitchFamily="18" charset="0"/>
              </a:rPr>
              <a:t>”</a:t>
            </a:r>
            <a:endParaRPr lang="en-US" sz="2000" b="1" dirty="0" smtClean="0">
              <a:latin typeface="Baskerville Old Face" pitchFamily="18" charset="0"/>
            </a:endParaRPr>
          </a:p>
          <a:p>
            <a:pPr>
              <a:buNone/>
            </a:pPr>
            <a:r>
              <a:rPr lang="en-US" sz="2000" b="1" dirty="0" smtClean="0">
                <a:latin typeface="Baskerville Old Face" pitchFamily="18" charset="0"/>
              </a:rPr>
              <a:t>Values:</a:t>
            </a:r>
            <a:r>
              <a:rPr lang="en-US" sz="2000" dirty="0" smtClean="0">
                <a:latin typeface="Baskerville Old Face" pitchFamily="18" charset="0"/>
              </a:rPr>
              <a:t> </a:t>
            </a:r>
          </a:p>
          <a:p>
            <a:pPr lvl="0">
              <a:buNone/>
            </a:pPr>
            <a:r>
              <a:rPr lang="en-US" sz="2000" dirty="0" smtClean="0">
                <a:latin typeface="Baskerville Old Face" pitchFamily="18" charset="0"/>
              </a:rPr>
              <a:t>Caring &amp; Courtesy	</a:t>
            </a:r>
          </a:p>
          <a:p>
            <a:pPr lvl="0">
              <a:buNone/>
            </a:pPr>
            <a:r>
              <a:rPr lang="en-US" sz="2000" dirty="0" smtClean="0">
                <a:latin typeface="Baskerville Old Face" pitchFamily="18" charset="0"/>
              </a:rPr>
              <a:t>Initiatives &amp; innovation	</a:t>
            </a:r>
          </a:p>
          <a:p>
            <a:pPr lvl="0">
              <a:buNone/>
            </a:pPr>
            <a:r>
              <a:rPr lang="en-US" sz="2000" dirty="0" smtClean="0">
                <a:latin typeface="Baskerville Old Face" pitchFamily="18" charset="0"/>
              </a:rPr>
              <a:t>Integrity &amp; Transparency	</a:t>
            </a:r>
          </a:p>
          <a:p>
            <a:pPr lvl="0">
              <a:buNone/>
            </a:pPr>
            <a:r>
              <a:rPr lang="en-US" sz="2000" dirty="0" smtClean="0">
                <a:latin typeface="Baskerville Old Face" pitchFamily="18" charset="0"/>
              </a:rPr>
              <a:t>Quality &amp; Returns	</a:t>
            </a:r>
          </a:p>
          <a:p>
            <a:pPr lvl="0">
              <a:buNone/>
            </a:pPr>
            <a:r>
              <a:rPr lang="en-US" sz="2000" dirty="0" smtClean="0">
                <a:latin typeface="Baskerville Old Face" pitchFamily="18" charset="0"/>
              </a:rPr>
              <a:t>Participation &amp; Relationship	</a:t>
            </a:r>
          </a:p>
          <a:p>
            <a:pPr>
              <a:buNone/>
            </a:pPr>
            <a:r>
              <a:rPr lang="en-US" sz="2000" dirty="0" smtClean="0">
                <a:latin typeface="Baskerville Old Face" pitchFamily="18" charset="0"/>
              </a:rPr>
              <a:t>Trustworthiness &amp; Reliability</a:t>
            </a:r>
          </a:p>
          <a:p>
            <a:pPr>
              <a:buNone/>
            </a:pPr>
            <a:r>
              <a:rPr lang="en-US" sz="2000" b="1" dirty="0" smtClean="0">
                <a:latin typeface="Baskerville Old Face" pitchFamily="18" charset="0"/>
              </a:rPr>
              <a:t> </a:t>
            </a:r>
            <a:endParaRPr lang="en-US" sz="2000" dirty="0" smtClean="0">
              <a:latin typeface="Baskerville Old Face" pitchFamily="18" charset="0"/>
            </a:endParaRPr>
          </a:p>
          <a:p>
            <a:pPr>
              <a:buNone/>
            </a:pPr>
            <a:r>
              <a:rPr lang="en-US" sz="2000" b="1" dirty="0" smtClean="0">
                <a:latin typeface="Baskerville Old Face" pitchFamily="18" charset="0"/>
              </a:rPr>
              <a:t>USP:</a:t>
            </a:r>
            <a:r>
              <a:rPr lang="en-US" sz="2000" dirty="0" smtClean="0">
                <a:latin typeface="Baskerville Old Face" pitchFamily="18" charset="0"/>
              </a:rPr>
              <a:t>LIC is governed by a distinct 1956 parliamentary act rather than the law that governs the nation's other insurance firms. LIC enjoys a sovereign guarantee of its policies, giving it a unique selling point and allowing it to operate with a thinner capital base than its competitors</a:t>
            </a:r>
          </a:p>
          <a:p>
            <a:pPr>
              <a:buNone/>
            </a:pPr>
            <a:endParaRPr lang="en-IN" sz="2000" dirty="0">
              <a:latin typeface="Baskerville Old Face" pitchFamily="18" charset="0"/>
            </a:endParaRPr>
          </a:p>
          <a:p>
            <a:pPr>
              <a:buNone/>
            </a:pPr>
            <a:endParaRPr lang="en-IN" sz="2000" dirty="0" smtClean="0">
              <a:latin typeface="Baskerville Old Face" pitchFamily="18" charset="0"/>
            </a:endParaRPr>
          </a:p>
          <a:p>
            <a:pPr>
              <a:buNone/>
            </a:pPr>
            <a:endParaRPr lang="en-IN"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500042"/>
            <a:ext cx="8215370" cy="4708981"/>
          </a:xfrm>
          <a:prstGeom prst="rect">
            <a:avLst/>
          </a:prstGeom>
          <a:noFill/>
        </p:spPr>
        <p:txBody>
          <a:bodyPr wrap="square" rtlCol="0">
            <a:spAutoFit/>
          </a:bodyPr>
          <a:lstStyle/>
          <a:p>
            <a:r>
              <a:rPr lang="en-US" sz="2000" b="1" dirty="0" smtClean="0">
                <a:latin typeface="Baskerville Old Face" pitchFamily="18" charset="0"/>
              </a:rPr>
              <a:t>Analyze Brand Messaging:</a:t>
            </a:r>
            <a:r>
              <a:rPr lang="en-US" sz="2000" dirty="0" smtClean="0">
                <a:latin typeface="Baskerville Old Face" pitchFamily="18" charset="0"/>
              </a:rPr>
              <a:t> LIC communicated the message strongly in its popular </a:t>
            </a:r>
            <a:r>
              <a:rPr lang="en-US" sz="2000" b="1" dirty="0" smtClean="0">
                <a:latin typeface="Baskerville Old Face" pitchFamily="18" charset="0"/>
              </a:rPr>
              <a:t>‘</a:t>
            </a:r>
            <a:r>
              <a:rPr lang="en-US" sz="2000" b="1" i="1" dirty="0" err="1" smtClean="0">
                <a:latin typeface="Baskerville Old Face" pitchFamily="18" charset="0"/>
              </a:rPr>
              <a:t>Roti</a:t>
            </a:r>
            <a:r>
              <a:rPr lang="en-US" sz="2000" b="1" i="1" dirty="0" smtClean="0">
                <a:latin typeface="Baskerville Old Face" pitchFamily="18" charset="0"/>
              </a:rPr>
              <a:t>, </a:t>
            </a:r>
            <a:r>
              <a:rPr lang="en-US" sz="2000" b="1" i="1" dirty="0" err="1" smtClean="0">
                <a:latin typeface="Baskerville Old Face" pitchFamily="18" charset="0"/>
              </a:rPr>
              <a:t>Kapda</a:t>
            </a:r>
            <a:r>
              <a:rPr lang="en-US" sz="2000" b="1" i="1" dirty="0" smtClean="0">
                <a:latin typeface="Baskerville Old Face" pitchFamily="18" charset="0"/>
              </a:rPr>
              <a:t>, </a:t>
            </a:r>
            <a:r>
              <a:rPr lang="en-US" sz="2000" b="1" i="1" dirty="0" err="1" smtClean="0">
                <a:latin typeface="Baskerville Old Face" pitchFamily="18" charset="0"/>
              </a:rPr>
              <a:t>MakanaurJeevanBima</a:t>
            </a:r>
            <a:r>
              <a:rPr lang="en-US" sz="2000" b="1" dirty="0" smtClean="0">
                <a:latin typeface="Baskerville Old Face" pitchFamily="18" charset="0"/>
              </a:rPr>
              <a:t>’</a:t>
            </a:r>
            <a:r>
              <a:rPr lang="en-US" sz="2000" dirty="0" smtClean="0">
                <a:latin typeface="Baskerville Old Face" pitchFamily="18" charset="0"/>
              </a:rPr>
              <a:t> (Food, Clothes, Shelter and Life Insurance) ad series in the 80s on </a:t>
            </a:r>
            <a:r>
              <a:rPr lang="en-US" sz="2000" b="1" i="1" dirty="0" err="1" smtClean="0">
                <a:latin typeface="Baskerville Old Face" pitchFamily="18" charset="0"/>
              </a:rPr>
              <a:t>Doordarshan</a:t>
            </a:r>
            <a:r>
              <a:rPr lang="en-US" sz="2000" dirty="0" smtClean="0">
                <a:latin typeface="Baskerville Old Face" pitchFamily="18" charset="0"/>
              </a:rPr>
              <a:t>. LIC also relied on print ads, outdoor and word-of-mouth to spread the message.</a:t>
            </a:r>
          </a:p>
          <a:p>
            <a:endParaRPr lang="en-US" sz="2000" dirty="0" smtClean="0">
              <a:latin typeface="Baskerville Old Face" pitchFamily="18" charset="0"/>
            </a:endParaRPr>
          </a:p>
          <a:p>
            <a:r>
              <a:rPr lang="en-US" sz="2000" dirty="0" smtClean="0">
                <a:latin typeface="Baskerville Old Face" pitchFamily="18" charset="0"/>
              </a:rPr>
              <a:t>LIC remains one of the largest users of outdoor, says </a:t>
            </a:r>
            <a:r>
              <a:rPr lang="en-US" sz="2000" dirty="0" err="1" smtClean="0">
                <a:latin typeface="Baskerville Old Face" pitchFamily="18" charset="0"/>
              </a:rPr>
              <a:t>Sashidharan</a:t>
            </a:r>
            <a:r>
              <a:rPr lang="en-US" sz="2000" dirty="0" smtClean="0">
                <a:latin typeface="Baskerville Old Face" pitchFamily="18" charset="0"/>
              </a:rPr>
              <a:t> Nair, senior partner, </a:t>
            </a:r>
            <a:r>
              <a:rPr lang="en-US" sz="2000" dirty="0" err="1" smtClean="0">
                <a:latin typeface="Baskerville Old Face" pitchFamily="18" charset="0"/>
              </a:rPr>
              <a:t>RKSwamy</a:t>
            </a:r>
            <a:r>
              <a:rPr lang="en-US" sz="2000" dirty="0" smtClean="0">
                <a:latin typeface="Baskerville Old Face" pitchFamily="18" charset="0"/>
              </a:rPr>
              <a:t>/BBDO, which has managed the LIC advertising account for the last 20 years. “You can see it everywhere. The idea is to reach as many people as possible,” he says.</a:t>
            </a:r>
          </a:p>
          <a:p>
            <a:r>
              <a:rPr lang="en-US" sz="2000" b="1" dirty="0" smtClean="0">
                <a:latin typeface="Baskerville Old Face" pitchFamily="18" charset="0"/>
              </a:rPr>
              <a:t> </a:t>
            </a:r>
            <a:endParaRPr lang="en-US" sz="2000" dirty="0" smtClean="0">
              <a:latin typeface="Baskerville Old Face" pitchFamily="18" charset="0"/>
            </a:endParaRPr>
          </a:p>
          <a:p>
            <a:r>
              <a:rPr lang="en-US" sz="2000" b="1" dirty="0" smtClean="0">
                <a:latin typeface="Baskerville Old Face" pitchFamily="18" charset="0"/>
              </a:rPr>
              <a:t> Examine the brand's tagline: </a:t>
            </a:r>
            <a:r>
              <a:rPr lang="en-US" sz="2000" dirty="0" smtClean="0">
                <a:latin typeface="Baskerville Old Face" pitchFamily="18" charset="0"/>
              </a:rPr>
              <a:t>The Tagline of LIC is </a:t>
            </a:r>
            <a:r>
              <a:rPr lang="en-US" sz="2000" b="1" i="1" dirty="0" err="1" smtClean="0">
                <a:latin typeface="Baskerville Old Face" pitchFamily="18" charset="0"/>
              </a:rPr>
              <a:t>YogakshemamVahamyaham</a:t>
            </a:r>
            <a:r>
              <a:rPr lang="en-US" sz="2000" dirty="0" smtClean="0">
                <a:latin typeface="Baskerville Old Face" pitchFamily="18" charset="0"/>
              </a:rPr>
              <a:t> which means “</a:t>
            </a:r>
            <a:r>
              <a:rPr lang="en-US" sz="2000" b="1" i="1" dirty="0" smtClean="0">
                <a:latin typeface="Baskerville Old Face" pitchFamily="18" charset="0"/>
              </a:rPr>
              <a:t>Your welfare is our responsibility</a:t>
            </a:r>
            <a:r>
              <a:rPr lang="en-US" sz="2000" i="1" dirty="0" smtClean="0">
                <a:latin typeface="Baskerville Old Face" pitchFamily="18" charset="0"/>
              </a:rPr>
              <a:t>”. </a:t>
            </a:r>
            <a:r>
              <a:rPr lang="en-US" sz="2000" dirty="0" smtClean="0">
                <a:latin typeface="Baskerville Old Face" pitchFamily="18" charset="0"/>
              </a:rPr>
              <a:t>On the symbolical level, the meaning of the LIC logo is relatively straightforward. The two hands symbolize protection, while the flame represents what is protected. </a:t>
            </a:r>
            <a:endParaRPr lang="en-US" sz="2000" dirty="0">
              <a:latin typeface="Baskerville Old Face"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285728"/>
            <a:ext cx="7786742" cy="707886"/>
          </a:xfrm>
          <a:prstGeom prst="rect">
            <a:avLst/>
          </a:prstGeom>
          <a:noFill/>
        </p:spPr>
        <p:txBody>
          <a:bodyPr wrap="square" rtlCol="0">
            <a:spAutoFit/>
          </a:bodyPr>
          <a:lstStyle/>
          <a:p>
            <a:pPr algn="ctr"/>
            <a:r>
              <a:rPr lang="en-US" sz="2000" b="1" dirty="0" smtClean="0">
                <a:solidFill>
                  <a:schemeClr val="tx1"/>
                </a:solidFill>
                <a:latin typeface="Arial" pitchFamily="34" charset="0"/>
                <a:cs typeface="Arial" pitchFamily="34" charset="0"/>
              </a:rPr>
              <a:t>Part 1: Brand study, Competitor Analysis &amp; Buyer’s/Audience’s Persona</a:t>
            </a:r>
            <a:endParaRPr lang="en-US" sz="2000" dirty="0"/>
          </a:p>
        </p:txBody>
      </p:sp>
      <p:sp>
        <p:nvSpPr>
          <p:cNvPr id="26625" name="Rectangle 1"/>
          <p:cNvSpPr>
            <a:spLocks noChangeArrowheads="1"/>
          </p:cNvSpPr>
          <p:nvPr/>
        </p:nvSpPr>
        <p:spPr bwMode="auto">
          <a:xfrm>
            <a:off x="0" y="0"/>
            <a:ext cx="9144000" cy="6858000"/>
          </a:xfrm>
          <a:prstGeom prst="rect">
            <a:avLst/>
          </a:prstGeom>
          <a:noFill/>
          <a:ln w="9525">
            <a:solidFill>
              <a:srgbClr val="00B050"/>
            </a:solidFill>
            <a:miter lim="800000"/>
            <a:headEnd/>
            <a:tailEnd/>
          </a:ln>
          <a:effectLst/>
        </p:spPr>
        <p:txBody>
          <a:bodyPr vert="horz" wrap="square" lIns="577668" tIns="0" rIns="9144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1035050" algn="l"/>
                <a:tab pos="1036638" algn="l"/>
              </a:tabLst>
            </a:pPr>
            <a:endParaRPr kumimoji="0" lang="en-US" sz="2400" b="1" i="0" u="none" strike="noStrike" cap="none" normalizeH="0" baseline="0" dirty="0" smtClean="0">
              <a:ln>
                <a:noFill/>
              </a:ln>
              <a:solidFill>
                <a:schemeClr val="tx1"/>
              </a:solidFill>
              <a:effectLst/>
              <a:latin typeface="Baskerville Old Face" pitchFamily="18" charset="0"/>
              <a:ea typeface="Arial MT"/>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tab pos="1035050" algn="l"/>
                <a:tab pos="1036638" algn="l"/>
              </a:tabLst>
            </a:pPr>
            <a:endParaRPr lang="en-US" sz="2400" b="1" dirty="0">
              <a:latin typeface="Baskerville Old Face" pitchFamily="18" charset="0"/>
              <a:ea typeface="Arial MT"/>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tab pos="1035050" algn="l"/>
                <a:tab pos="1036638" algn="l"/>
              </a:tabLst>
            </a:pPr>
            <a:endParaRPr lang="en-US" sz="2400" dirty="0">
              <a:latin typeface="Arial" pitchFamily="34" charset="0"/>
              <a:ea typeface="Arial MT"/>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tab pos="1035050" algn="l"/>
                <a:tab pos="1036638" algn="l"/>
              </a:tabLst>
            </a:pPr>
            <a:r>
              <a:rPr kumimoji="0" lang="en-US" sz="2000" b="1" i="0" u="none" strike="noStrike" cap="none" normalizeH="0" baseline="0" dirty="0" smtClean="0">
                <a:ln>
                  <a:noFill/>
                </a:ln>
                <a:solidFill>
                  <a:schemeClr val="tx1"/>
                </a:solidFill>
                <a:effectLst/>
                <a:latin typeface="Baskerville Old Face" pitchFamily="18" charset="0"/>
                <a:ea typeface="Arial MT"/>
                <a:cs typeface="Arial MT"/>
              </a:rPr>
              <a:t>Competitor Analysis: </a:t>
            </a:r>
            <a:r>
              <a:rPr kumimoji="0" lang="en-US" sz="2000" b="0" i="0" u="none" strike="noStrike" cap="none" normalizeH="0" baseline="0" dirty="0" smtClean="0">
                <a:ln>
                  <a:noFill/>
                </a:ln>
                <a:solidFill>
                  <a:schemeClr val="tx1"/>
                </a:solidFill>
                <a:effectLst/>
                <a:latin typeface="Baskerville Old Face" pitchFamily="18" charset="0"/>
                <a:ea typeface="Arial MT"/>
                <a:cs typeface="Arial MT"/>
              </a:rPr>
              <a:t>Select three competitors operating in the same industry or niche as the chosen brand, examine their USPs and online communication.</a:t>
            </a:r>
            <a:endParaRPr kumimoji="0" lang="en-US" sz="2000" b="0" i="0" u="none" strike="noStrike" cap="none" normalizeH="0" baseline="0" dirty="0" smtClean="0">
              <a:ln>
                <a:noFill/>
              </a:ln>
              <a:solidFill>
                <a:schemeClr val="tx1"/>
              </a:solidFill>
              <a:effectLst/>
              <a:latin typeface="Baskerville Old Face" pitchFamily="18"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tab pos="1035050" algn="l"/>
                <a:tab pos="1036638" algn="l"/>
              </a:tabLst>
            </a:pPr>
            <a:r>
              <a:rPr kumimoji="0" lang="en-US" sz="2000" b="1" i="0" u="none" strike="noStrike" cap="none" normalizeH="0" baseline="0" dirty="0" smtClean="0">
                <a:ln>
                  <a:noFill/>
                </a:ln>
                <a:solidFill>
                  <a:schemeClr val="tx1"/>
                </a:solidFill>
                <a:effectLst/>
                <a:latin typeface="Baskerville Old Face" pitchFamily="18" charset="0"/>
                <a:ea typeface="Arial MT"/>
                <a:cs typeface="Arial" pitchFamily="34" charset="0"/>
              </a:rPr>
              <a:t>Competitor analysis:</a:t>
            </a:r>
            <a:r>
              <a:rPr kumimoji="0" lang="en-US" sz="2000" b="0" i="0" u="none" strike="noStrike" cap="none" normalizeH="0" baseline="0" dirty="0" smtClean="0">
                <a:ln>
                  <a:noFill/>
                </a:ln>
                <a:solidFill>
                  <a:schemeClr val="tx1"/>
                </a:solidFill>
                <a:effectLst/>
                <a:latin typeface="Baskerville Old Face" pitchFamily="18" charset="0"/>
                <a:ea typeface="Arial MT"/>
                <a:cs typeface="Arial" pitchFamily="34" charset="0"/>
              </a:rPr>
              <a:t> Analyzing the three competitors operating in the same industry or niche as the chosen brand examining their USP and online communication.</a:t>
            </a:r>
            <a:endParaRPr kumimoji="0" lang="en-US" sz="2000" b="0" i="0" u="none" strike="noStrike" cap="none" normalizeH="0" baseline="0" dirty="0" smtClean="0">
              <a:ln>
                <a:noFill/>
              </a:ln>
              <a:solidFill>
                <a:schemeClr val="tx1"/>
              </a:solidFill>
              <a:effectLst/>
              <a:latin typeface="Baskerville Old Face"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035050" algn="l"/>
                <a:tab pos="1036638" algn="l"/>
              </a:tabLst>
            </a:pPr>
            <a:endParaRPr kumimoji="0" lang="en-US" sz="2000" b="1" i="0" u="none" strike="noStrike" cap="none" normalizeH="0" baseline="0" dirty="0" smtClean="0">
              <a:ln>
                <a:noFill/>
              </a:ln>
              <a:solidFill>
                <a:schemeClr val="tx1"/>
              </a:solidFill>
              <a:effectLst/>
              <a:latin typeface="Baskerville Old Face" pitchFamily="18" charset="0"/>
              <a:ea typeface="Arial" pitchFamily="34" charset="0"/>
              <a:cs typeface="Arial" pitchFamily="34" charset="0"/>
            </a:endParaRPr>
          </a:p>
          <a:p>
            <a:r>
              <a:rPr kumimoji="0" lang="en-US" sz="2000" b="1" i="0" u="none" strike="noStrike" cap="none" normalizeH="0" baseline="0" dirty="0" smtClean="0">
                <a:ln>
                  <a:noFill/>
                </a:ln>
                <a:solidFill>
                  <a:schemeClr val="tx1"/>
                </a:solidFill>
                <a:effectLst/>
                <a:latin typeface="Baskerville Old Face" pitchFamily="18" charset="0"/>
                <a:ea typeface="Arial" pitchFamily="34" charset="0"/>
                <a:cs typeface="Arial" pitchFamily="34" charset="0"/>
              </a:rPr>
              <a:t>Competitor 1</a:t>
            </a:r>
            <a:r>
              <a:rPr kumimoji="0" lang="en-US" sz="2000" i="0" u="none" strike="noStrike" cap="none" normalizeH="0" baseline="0" dirty="0" smtClean="0">
                <a:ln>
                  <a:noFill/>
                </a:ln>
                <a:solidFill>
                  <a:schemeClr val="tx1"/>
                </a:solidFill>
                <a:effectLst/>
                <a:latin typeface="Baskerville Old Face" pitchFamily="18" charset="0"/>
                <a:ea typeface="Arial" pitchFamily="34" charset="0"/>
                <a:cs typeface="Arial" pitchFamily="34" charset="0"/>
              </a:rPr>
              <a:t>:</a:t>
            </a:r>
            <a:r>
              <a:rPr lang="en-US" sz="2000" dirty="0" smtClean="0">
                <a:latin typeface="Baskerville Old Face" pitchFamily="18" charset="0"/>
                <a:cs typeface="Arial" pitchFamily="34" charset="0"/>
              </a:rPr>
              <a:t>SBI </a:t>
            </a:r>
            <a:r>
              <a:rPr lang="en-US" sz="2000" dirty="0">
                <a:latin typeface="Baskerville Old Face" pitchFamily="18" charset="0"/>
                <a:cs typeface="Arial" pitchFamily="34" charset="0"/>
              </a:rPr>
              <a:t>Life Insurance</a:t>
            </a:r>
            <a:r>
              <a:rPr lang="en-US" sz="2000" dirty="0" smtClean="0">
                <a:latin typeface="Baskerville Old Face" pitchFamily="18" charset="0"/>
                <a:cs typeface="Arial" pitchFamily="34" charset="0"/>
              </a:rPr>
              <a:t>:</a:t>
            </a:r>
          </a:p>
          <a:p>
            <a:r>
              <a:rPr lang="en-US" sz="2000" b="1" dirty="0" smtClean="0">
                <a:latin typeface="Baskerville Old Face" pitchFamily="18" charset="0"/>
                <a:cs typeface="Arial" pitchFamily="34" charset="0"/>
              </a:rPr>
              <a:t>Website: </a:t>
            </a:r>
            <a:r>
              <a:rPr lang="en-US" sz="2000" dirty="0" smtClean="0">
                <a:latin typeface="Baskerville Old Face" pitchFamily="18" charset="0"/>
                <a:cs typeface="Arial" pitchFamily="34" charset="0"/>
              </a:rPr>
              <a:t> </a:t>
            </a:r>
            <a:r>
              <a:rPr lang="en-US" sz="2000" dirty="0" smtClean="0">
                <a:latin typeface="Baskerville Old Face" pitchFamily="18" charset="0"/>
                <a:cs typeface="Arial" pitchFamily="34" charset="0"/>
                <a:hlinkClick r:id="rId2"/>
              </a:rPr>
              <a:t>click here</a:t>
            </a:r>
            <a:endParaRPr lang="en-US" sz="2000" dirty="0" smtClean="0">
              <a:latin typeface="Baskerville Old Face" pitchFamily="18" charset="0"/>
              <a:cs typeface="Arial" pitchFamily="34" charset="0"/>
            </a:endParaRPr>
          </a:p>
          <a:p>
            <a:endParaRPr lang="en-IN" sz="2000" dirty="0">
              <a:latin typeface="Arial" pitchFamily="34" charset="0"/>
              <a:cs typeface="Arial" pitchFamily="34" charset="0"/>
            </a:endParaRPr>
          </a:p>
          <a:p>
            <a:endParaRPr lang="en-IN" sz="2000" dirty="0" smtClean="0">
              <a:latin typeface="Arial" pitchFamily="34" charset="0"/>
              <a:cs typeface="Arial" pitchFamily="34" charset="0"/>
            </a:endParaRPr>
          </a:p>
          <a:p>
            <a:endParaRPr lang="en-US" sz="2000" dirty="0" smtClean="0">
              <a:latin typeface="Arial" pitchFamily="34" charset="0"/>
              <a:cs typeface="Arial" pitchFamily="34" charset="0"/>
            </a:endParaRPr>
          </a:p>
          <a:p>
            <a:endParaRPr lang="en-IN" sz="2000" dirty="0">
              <a:latin typeface="Arial" pitchFamily="34" charset="0"/>
              <a:cs typeface="Arial" pitchFamily="34" charset="0"/>
            </a:endParaRPr>
          </a:p>
          <a:p>
            <a:endParaRPr lang="en-US" sz="2000" dirty="0" smtClean="0">
              <a:latin typeface="Arial" pitchFamily="34" charset="0"/>
              <a:cs typeface="Arial" pitchFamily="34" charset="0"/>
            </a:endParaRPr>
          </a:p>
          <a:p>
            <a:endParaRPr lang="en-IN" sz="2000" dirty="0">
              <a:latin typeface="Arial" pitchFamily="34" charset="0"/>
              <a:cs typeface="Arial" pitchFamily="34" charset="0"/>
            </a:endParaRPr>
          </a:p>
          <a:p>
            <a:endParaRPr lang="en-US" sz="2000" dirty="0">
              <a:latin typeface="Arial" pitchFamily="34" charset="0"/>
              <a:cs typeface="Arial" pitchFamily="34" charset="0"/>
            </a:endParaRPr>
          </a:p>
          <a:p>
            <a:r>
              <a:rPr lang="en-US" sz="2000" dirty="0">
                <a:latin typeface="Arial" pitchFamily="34" charset="0"/>
                <a:cs typeface="Arial" pitchFamily="34" charset="0"/>
              </a:rPr>
              <a:t> </a:t>
            </a:r>
          </a:p>
          <a:p>
            <a:endParaRPr lang="en-US" sz="2000"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035050" algn="l"/>
                <a:tab pos="1036638" algn="l"/>
              </a:tabLst>
            </a:pPr>
            <a:endParaRPr kumimoji="0" lang="en-US" sz="2000" b="1" i="0" u="none" strike="noStrike" cap="none" normalizeH="0" baseline="0" dirty="0" smtClean="0">
              <a:ln>
                <a:noFill/>
              </a:ln>
              <a:solidFill>
                <a:schemeClr val="tx1"/>
              </a:solidFill>
              <a:effectLst/>
              <a:latin typeface="Arial" pitchFamily="34" charset="0"/>
              <a:ea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035050" algn="l"/>
                <a:tab pos="10366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6627" name="Picture 3" descr="File:SBI-logo.svg"/>
          <p:cNvPicPr>
            <a:picLocks noChangeAspect="1" noChangeArrowheads="1"/>
          </p:cNvPicPr>
          <p:nvPr/>
        </p:nvPicPr>
        <p:blipFill>
          <a:blip r:embed="rId3"/>
          <a:srcRect/>
          <a:stretch>
            <a:fillRect/>
          </a:stretch>
        </p:blipFill>
        <p:spPr bwMode="auto">
          <a:xfrm>
            <a:off x="3571868" y="3786190"/>
            <a:ext cx="1976418" cy="197641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500042"/>
            <a:ext cx="8143932" cy="8648521"/>
          </a:xfrm>
          <a:prstGeom prst="rect">
            <a:avLst/>
          </a:prstGeom>
          <a:noFill/>
        </p:spPr>
        <p:txBody>
          <a:bodyPr wrap="square" rtlCol="0">
            <a:spAutoFit/>
          </a:bodyPr>
          <a:lstStyle/>
          <a:p>
            <a:r>
              <a:rPr lang="en-US" sz="2000" b="1" dirty="0" smtClean="0">
                <a:latin typeface="Baskerville Old Face" pitchFamily="18" charset="0"/>
                <a:cs typeface="Arial" pitchFamily="34" charset="0"/>
              </a:rPr>
              <a:t>USP</a:t>
            </a:r>
            <a:r>
              <a:rPr lang="en-US" sz="2000" dirty="0" smtClean="0">
                <a:latin typeface="Baskerville Old Face" pitchFamily="18" charset="0"/>
                <a:cs typeface="Arial" pitchFamily="34" charset="0"/>
              </a:rPr>
              <a:t>: SBI Life Insurance has to choose, who are the customers that it can best serve based on its resources and capabilities SBI Life Insurance has to choose, who are the customers that it can best serve based on its resources and capabilities.</a:t>
            </a:r>
          </a:p>
          <a:p>
            <a:r>
              <a:rPr lang="en-US" sz="2000" dirty="0" smtClean="0">
                <a:latin typeface="Baskerville Old Face" pitchFamily="18" charset="0"/>
                <a:cs typeface="Arial" pitchFamily="34" charset="0"/>
              </a:rPr>
              <a:t> </a:t>
            </a:r>
          </a:p>
          <a:p>
            <a:r>
              <a:rPr lang="en-US" sz="2000" b="1" dirty="0" smtClean="0">
                <a:latin typeface="Baskerville Old Face" pitchFamily="18" charset="0"/>
                <a:cs typeface="Arial" pitchFamily="34" charset="0"/>
              </a:rPr>
              <a:t>ONLINE COMMUNICATION </a:t>
            </a:r>
            <a:r>
              <a:rPr lang="en-US" sz="2000" dirty="0" smtClean="0">
                <a:latin typeface="Baskerville Old Face" pitchFamily="18" charset="0"/>
                <a:cs typeface="Arial" pitchFamily="34" charset="0"/>
              </a:rPr>
              <a:t>: They reach their customers through website, where they give their contact so that the customers can reach them . The company reaches them through calls and messages from social media like </a:t>
            </a:r>
            <a:r>
              <a:rPr lang="en-US" sz="2000" dirty="0" err="1" smtClean="0">
                <a:latin typeface="Baskerville Old Face" pitchFamily="18" charset="0"/>
                <a:cs typeface="Arial" pitchFamily="34" charset="0"/>
              </a:rPr>
              <a:t>whatsapp</a:t>
            </a:r>
            <a:r>
              <a:rPr lang="en-US" sz="2000" dirty="0" smtClean="0">
                <a:latin typeface="Baskerville Old Face" pitchFamily="18" charset="0"/>
                <a:cs typeface="Arial" pitchFamily="34" charset="0"/>
              </a:rPr>
              <a:t> 8once they get details from the website or from the other sources. They let know the policies, discounts and different schemes.</a:t>
            </a:r>
            <a:endParaRPr lang="en-IN" sz="2000" dirty="0">
              <a:latin typeface="Baskerville Old Face" pitchFamily="18" charset="0"/>
              <a:cs typeface="Arial" pitchFamily="34" charset="0"/>
            </a:endParaRPr>
          </a:p>
          <a:p>
            <a:endParaRPr lang="en-IN" sz="2000" dirty="0" smtClean="0">
              <a:latin typeface="Baskerville Old Face" pitchFamily="18" charset="0"/>
              <a:cs typeface="Arial" pitchFamily="34" charset="0"/>
            </a:endParaRPr>
          </a:p>
          <a:p>
            <a:r>
              <a:rPr lang="en-US" sz="2000" b="1" dirty="0">
                <a:latin typeface="Baskerville Old Face" pitchFamily="18" charset="0"/>
                <a:cs typeface="Arial" pitchFamily="34" charset="0"/>
              </a:rPr>
              <a:t>COMPETITOR 2: </a:t>
            </a:r>
            <a:r>
              <a:rPr lang="en-US" sz="2000" b="1" dirty="0" smtClean="0">
                <a:latin typeface="Baskerville Old Face" pitchFamily="18" charset="0"/>
                <a:cs typeface="Arial" pitchFamily="34" charset="0"/>
              </a:rPr>
              <a:t> </a:t>
            </a:r>
            <a:r>
              <a:rPr lang="en-US" sz="2000" dirty="0" smtClean="0">
                <a:latin typeface="Baskerville Old Face" pitchFamily="18" charset="0"/>
                <a:cs typeface="Arial" pitchFamily="34" charset="0"/>
              </a:rPr>
              <a:t>Sahara </a:t>
            </a:r>
            <a:r>
              <a:rPr lang="en-US" sz="2000" dirty="0">
                <a:latin typeface="Baskerville Old Face" pitchFamily="18" charset="0"/>
                <a:cs typeface="Arial" pitchFamily="34" charset="0"/>
              </a:rPr>
              <a:t>Life Insurance</a:t>
            </a:r>
          </a:p>
          <a:p>
            <a:r>
              <a:rPr lang="en-IN" sz="2000" b="1" dirty="0" smtClean="0">
                <a:latin typeface="Baskerville Old Face" pitchFamily="18" charset="0"/>
                <a:cs typeface="Arial" pitchFamily="34" charset="0"/>
              </a:rPr>
              <a:t>Website: </a:t>
            </a:r>
            <a:r>
              <a:rPr lang="en-IN" sz="2000" dirty="0" smtClean="0">
                <a:latin typeface="Baskerville Old Face" pitchFamily="18" charset="0"/>
                <a:cs typeface="Arial" pitchFamily="34" charset="0"/>
                <a:hlinkClick r:id="rId2"/>
              </a:rPr>
              <a:t>click here</a:t>
            </a:r>
            <a:endParaRPr lang="en-IN" sz="2000" dirty="0" smtClean="0">
              <a:latin typeface="Baskerville Old Face" pitchFamily="18" charset="0"/>
              <a:cs typeface="Arial" pitchFamily="34" charset="0"/>
            </a:endParaRPr>
          </a:p>
          <a:p>
            <a:endParaRPr lang="en-IN" sz="2000" dirty="0" smtClean="0">
              <a:latin typeface="Arial" pitchFamily="34" charset="0"/>
              <a:cs typeface="Arial" pitchFamily="34" charset="0"/>
            </a:endParaRPr>
          </a:p>
          <a:p>
            <a:endParaRPr lang="en-IN" sz="2000" dirty="0">
              <a:latin typeface="Arial" pitchFamily="34" charset="0"/>
              <a:cs typeface="Arial" pitchFamily="34" charset="0"/>
            </a:endParaRPr>
          </a:p>
          <a:p>
            <a:endParaRPr lang="en-IN" sz="2000" dirty="0" smtClean="0">
              <a:latin typeface="Arial" pitchFamily="34" charset="0"/>
              <a:cs typeface="Arial" pitchFamily="34" charset="0"/>
            </a:endParaRPr>
          </a:p>
          <a:p>
            <a:endParaRPr lang="en-IN" sz="2000" dirty="0">
              <a:latin typeface="Arial" pitchFamily="34" charset="0"/>
              <a:cs typeface="Arial" pitchFamily="34" charset="0"/>
            </a:endParaRPr>
          </a:p>
          <a:p>
            <a:endParaRPr lang="en-IN" sz="2000" dirty="0" smtClean="0">
              <a:latin typeface="Arial" pitchFamily="34" charset="0"/>
              <a:cs typeface="Arial" pitchFamily="34" charset="0"/>
            </a:endParaRPr>
          </a:p>
          <a:p>
            <a:endParaRPr lang="en-IN" sz="2000" dirty="0">
              <a:latin typeface="Arial" pitchFamily="34" charset="0"/>
              <a:cs typeface="Arial" pitchFamily="34" charset="0"/>
            </a:endParaRPr>
          </a:p>
          <a:p>
            <a:endParaRPr lang="en-IN" sz="2000" dirty="0" smtClean="0">
              <a:latin typeface="Arial" pitchFamily="34" charset="0"/>
              <a:cs typeface="Arial" pitchFamily="34" charset="0"/>
            </a:endParaRPr>
          </a:p>
          <a:p>
            <a:endParaRPr lang="en-IN" sz="2000" dirty="0">
              <a:latin typeface="Arial" pitchFamily="34" charset="0"/>
              <a:cs typeface="Arial" pitchFamily="34" charset="0"/>
            </a:endParaRPr>
          </a:p>
          <a:p>
            <a:endParaRPr lang="en-IN" sz="2000" dirty="0">
              <a:latin typeface="Arial" pitchFamily="34" charset="0"/>
              <a:cs typeface="Arial" pitchFamily="34" charset="0"/>
            </a:endParaRPr>
          </a:p>
          <a:p>
            <a:endParaRPr lang="en-IN" sz="2000" dirty="0" smtClean="0">
              <a:latin typeface="Arial" pitchFamily="34" charset="0"/>
              <a:cs typeface="Arial" pitchFamily="34" charset="0"/>
            </a:endParaRPr>
          </a:p>
          <a:p>
            <a:endParaRPr lang="en-IN" sz="2000" dirty="0">
              <a:latin typeface="Arial" pitchFamily="34" charset="0"/>
              <a:cs typeface="Arial" pitchFamily="34" charset="0"/>
            </a:endParaRPr>
          </a:p>
          <a:p>
            <a:endParaRPr lang="en-US" sz="2000" dirty="0" smtClean="0">
              <a:latin typeface="Arial" pitchFamily="34" charset="0"/>
              <a:cs typeface="Arial" pitchFamily="34" charset="0"/>
            </a:endParaRPr>
          </a:p>
          <a:p>
            <a:endParaRPr lang="en-IN" dirty="0">
              <a:latin typeface="Arial" pitchFamily="34" charset="0"/>
              <a:cs typeface="Arial" pitchFamily="34" charset="0"/>
            </a:endParaRPr>
          </a:p>
          <a:p>
            <a:endParaRPr lang="en-US" dirty="0">
              <a:latin typeface="Arial" pitchFamily="34" charset="0"/>
              <a:cs typeface="Arial" pitchFamily="34" charset="0"/>
            </a:endParaRPr>
          </a:p>
        </p:txBody>
      </p:sp>
      <p:sp>
        <p:nvSpPr>
          <p:cNvPr id="25604" name="AutoShape 4" descr="Sahara India Pariwar - Wikiped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5606" name="Picture 6" descr="undefined"/>
          <p:cNvPicPr>
            <a:picLocks noChangeAspect="1" noChangeArrowheads="1"/>
          </p:cNvPicPr>
          <p:nvPr/>
        </p:nvPicPr>
        <p:blipFill>
          <a:blip r:embed="rId3" cstate="print"/>
          <a:srcRect/>
          <a:stretch>
            <a:fillRect/>
          </a:stretch>
        </p:blipFill>
        <p:spPr bwMode="auto">
          <a:xfrm>
            <a:off x="5572133" y="4097893"/>
            <a:ext cx="3143272" cy="222239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642918"/>
            <a:ext cx="8215370" cy="4143404"/>
          </a:xfrm>
          <a:prstGeom prst="rect">
            <a:avLst/>
          </a:prstGeom>
          <a:noFill/>
        </p:spPr>
        <p:txBody>
          <a:bodyPr wrap="square" rtlCol="0">
            <a:spAutoFit/>
          </a:bodyPr>
          <a:lstStyle/>
          <a:p>
            <a:r>
              <a:rPr lang="en-US" sz="2000" b="1" dirty="0">
                <a:latin typeface="Baskerville Old Face" pitchFamily="18" charset="0"/>
              </a:rPr>
              <a:t>USP</a:t>
            </a:r>
            <a:r>
              <a:rPr lang="en-US" sz="2000" dirty="0">
                <a:latin typeface="Baskerville Old Face" pitchFamily="18" charset="0"/>
              </a:rPr>
              <a:t>: All the objectives of buying a life insurance plan are taken care of with a potential of earning higher returns over the term of the policy. The unit linked plan enhances the value of the savings over a period of time and offers choices to the customers to choose the investment plan according to their risk profile and investment horizon at various points during the life of the policy</a:t>
            </a:r>
            <a:r>
              <a:rPr lang="en-US" sz="2000" dirty="0" smtClean="0">
                <a:latin typeface="Baskerville Old Face" pitchFamily="18" charset="0"/>
              </a:rPr>
              <a:t>.</a:t>
            </a:r>
          </a:p>
          <a:p>
            <a:endParaRPr lang="en-IN" sz="2000" dirty="0">
              <a:latin typeface="Baskerville Old Face" pitchFamily="18" charset="0"/>
            </a:endParaRPr>
          </a:p>
          <a:p>
            <a:endParaRPr lang="en-US" sz="2000" dirty="0">
              <a:latin typeface="Baskerville Old Face" pitchFamily="18" charset="0"/>
            </a:endParaRPr>
          </a:p>
          <a:p>
            <a:r>
              <a:rPr lang="en-US" sz="2000" b="1" dirty="0">
                <a:latin typeface="Baskerville Old Face" pitchFamily="18" charset="0"/>
              </a:rPr>
              <a:t>ONLINE COMMUNICATION</a:t>
            </a:r>
            <a:r>
              <a:rPr lang="en-US" sz="2000" dirty="0">
                <a:latin typeface="Baskerville Old Face" pitchFamily="18" charset="0"/>
              </a:rPr>
              <a:t>: They reach their customers through website, where they give their contact so that the customers can reach them . The company reaches them through calls and messages from social media like </a:t>
            </a:r>
            <a:r>
              <a:rPr lang="en-US" sz="2000" dirty="0" err="1">
                <a:latin typeface="Baskerville Old Face" pitchFamily="18" charset="0"/>
              </a:rPr>
              <a:t>WhatsApp</a:t>
            </a:r>
            <a:r>
              <a:rPr lang="en-US" sz="2000" dirty="0">
                <a:latin typeface="Baskerville Old Face" pitchFamily="18" charset="0"/>
              </a:rPr>
              <a:t> once they get details from the website or from the other sources. They let know the policies, discounts and different schemes</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2891</TotalTime>
  <Words>1892</Words>
  <Application>Microsoft Office PowerPoint</Application>
  <PresentationFormat>On-screen Show (4:3)</PresentationFormat>
  <Paragraphs>217</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Slide 1</vt:lpstr>
      <vt:lpstr>    Life Insurance corporation of India   </vt:lpstr>
      <vt:lpstr> TEAM MEMBERS: </vt:lpstr>
      <vt:lpstr>Part 1: Brand study, Competitor Analysis &amp; Buyer’s/Audience’s Persona</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Priyanka</dc:creator>
  <cp:lastModifiedBy>Priyanka</cp:lastModifiedBy>
  <cp:revision>127</cp:revision>
  <dcterms:created xsi:type="dcterms:W3CDTF">2023-08-02T09:49:56Z</dcterms:created>
  <dcterms:modified xsi:type="dcterms:W3CDTF">2023-08-04T10:01:38Z</dcterms:modified>
</cp:coreProperties>
</file>